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7" r:id="rId4"/>
    <p:sldId id="269" r:id="rId5"/>
    <p:sldId id="275" r:id="rId6"/>
    <p:sldId id="270" r:id="rId7"/>
    <p:sldId id="271" r:id="rId8"/>
    <p:sldId id="276" r:id="rId9"/>
    <p:sldId id="265" r:id="rId10"/>
    <p:sldId id="272" r:id="rId11"/>
    <p:sldId id="273" r:id="rId12"/>
    <p:sldId id="27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039"/>
    <a:srgbClr val="5F3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84"/>
    <p:restoredTop sz="94703"/>
  </p:normalViewPr>
  <p:slideViewPr>
    <p:cSldViewPr snapToGrid="0" snapToObjects="1" showGuides="1">
      <p:cViewPr>
        <p:scale>
          <a:sx n="110" d="100"/>
          <a:sy n="110" d="100"/>
        </p:scale>
        <p:origin x="-100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9DB5-84E2-C14B-A368-3B76BDAEA616}" type="datetimeFigureOut">
              <a:rPr lang="en-US" smtClean="0"/>
              <a:t>12/21/2018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07E37-B5BA-2849-B2A8-B1078082E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4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4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07E37-B5BA-2849-B2A8-B1078082E7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8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268" y="1511030"/>
            <a:ext cx="6627780" cy="2138978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722" y="3724368"/>
            <a:ext cx="6627781" cy="17555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589" y="5906035"/>
            <a:ext cx="2849934" cy="68526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8319" y="6356350"/>
            <a:ext cx="2743200" cy="365125"/>
          </a:xfr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dirty="0" err="1" smtClean="0"/>
              <a:t>iriweb.org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16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>
        <p15:guide id="1" pos="960" userDrawn="1">
          <p15:clr>
            <a:srgbClr val="FBAE40"/>
          </p15:clr>
        </p15:guide>
        <p15:guide id="2" orient="horz" pos="4152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pos="74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048" y="365760"/>
            <a:ext cx="1929384" cy="46391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43000" y="1881632"/>
            <a:ext cx="5194300" cy="2488350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143000" y="4519244"/>
            <a:ext cx="5194300" cy="11477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iriweb.org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048" y="365760"/>
            <a:ext cx="1929384" cy="46391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43000" y="1881632"/>
            <a:ext cx="5194300" cy="2488350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143000" y="4529138"/>
            <a:ext cx="4757738" cy="156368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>
              <a:defRPr sz="16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iriweb.org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3" y="1533389"/>
            <a:ext cx="10515600" cy="1325563"/>
          </a:xfrm>
        </p:spPr>
        <p:txBody>
          <a:bodyPr/>
          <a:lstStyle>
            <a:lvl1pPr>
              <a:defRPr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2858952"/>
            <a:ext cx="10515600" cy="328892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048" y="365760"/>
            <a:ext cx="1929384" cy="463919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iriweb.org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4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pos="7440">
          <p15:clr>
            <a:srgbClr val="FBAE40"/>
          </p15:clr>
        </p15:guide>
        <p15:guide id="4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3" y="153338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2858952"/>
            <a:ext cx="10515600" cy="328892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048" y="365760"/>
            <a:ext cx="1929384" cy="463919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iriweb.org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4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pos="7440">
          <p15:clr>
            <a:srgbClr val="FBAE40"/>
          </p15:clr>
        </p15:guide>
        <p15:guide id="4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3" y="1533389"/>
            <a:ext cx="10515600" cy="1325563"/>
          </a:xfrm>
        </p:spPr>
        <p:txBody>
          <a:bodyPr/>
          <a:lstStyle>
            <a:lvl1pPr>
              <a:defRPr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2858952"/>
            <a:ext cx="10515600" cy="3288929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65125"/>
            <a:ext cx="1930805" cy="46426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iriweb.org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6784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40" userDrawn="1">
          <p15:clr>
            <a:srgbClr val="FBAE40"/>
          </p15:clr>
        </p15:guide>
        <p15:guide id="2" orient="horz" pos="480" userDrawn="1">
          <p15:clr>
            <a:srgbClr val="FBAE40"/>
          </p15:clr>
        </p15:guide>
        <p15:guide id="3" pos="7440" userDrawn="1">
          <p15:clr>
            <a:srgbClr val="FBAE40"/>
          </p15:clr>
        </p15:guide>
        <p15:guide id="4" pos="7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3" y="1533389"/>
            <a:ext cx="10515600" cy="1325563"/>
          </a:xfrm>
        </p:spPr>
        <p:txBody>
          <a:bodyPr/>
          <a:lstStyle>
            <a:lvl1pPr>
              <a:defRPr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2858952"/>
            <a:ext cx="10515600" cy="328892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65125"/>
            <a:ext cx="1930805" cy="46426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iriweb.org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24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pos="7440">
          <p15:clr>
            <a:srgbClr val="FBAE40"/>
          </p15:clr>
        </p15:guide>
        <p15:guide id="4" pos="7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3" y="1533389"/>
            <a:ext cx="10515600" cy="1325563"/>
          </a:xfrm>
        </p:spPr>
        <p:txBody>
          <a:bodyPr/>
          <a:lstStyle>
            <a:lvl1pPr>
              <a:defRPr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2858952"/>
            <a:ext cx="5166028" cy="328892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65125"/>
            <a:ext cx="1930805" cy="46426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382325" y="2858952"/>
            <a:ext cx="5166028" cy="328892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iriweb.org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24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pos="7440">
          <p15:clr>
            <a:srgbClr val="FBAE40"/>
          </p15:clr>
        </p15:guide>
        <p15:guide id="4" pos="7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2" y="1324920"/>
            <a:ext cx="4113405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2724273"/>
            <a:ext cx="5552345" cy="32889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365125"/>
            <a:ext cx="1930805" cy="464261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iriweb.org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24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pos="7440">
          <p15:clr>
            <a:srgbClr val="FBAE40"/>
          </p15:clr>
        </p15:guide>
        <p15:guide id="4" pos="7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868" y="1416552"/>
            <a:ext cx="6727899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134" y="42692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F3E5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048" y="365760"/>
            <a:ext cx="1929384" cy="463919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iriweb.org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768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868" y="1841855"/>
            <a:ext cx="6727899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134" y="46945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69039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048" y="365760"/>
            <a:ext cx="1929384" cy="463919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168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iriweb.org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</a:lstStyle>
          <a:p>
            <a:fld id="{0DCFE0E0-ACED-E247-840A-322EAA9271E7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FE0E0-ACED-E247-840A-322EAA927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1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0" r:id="rId4"/>
    <p:sldLayoutId id="2147483662" r:id="rId5"/>
    <p:sldLayoutId id="2147483663" r:id="rId6"/>
    <p:sldLayoutId id="2147483660" r:id="rId7"/>
    <p:sldLayoutId id="2147483651" r:id="rId8"/>
    <p:sldLayoutId id="2147483667" r:id="rId9"/>
    <p:sldLayoutId id="2147483661" r:id="rId10"/>
    <p:sldLayoutId id="21474836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lms.com/iri-learningcenter/events/960/video_presentations/8919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riweb.org/articles/rtm-recruitment-and-retention-early-career-technical-talent-what-young-employees-wa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lms.com/iri-learningcenter/events/439/slide_presentations/11738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athlms.com/iri-learningcenter/events/439/video_presentations/12167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web.org/research-big-data-prim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athlms.com/iri-learningcenter/events/499/video_presentations/37598" TargetMode="External"/><Relationship Id="rId5" Type="http://schemas.openxmlformats.org/officeDocument/2006/relationships/hyperlink" Target="https://iridigitalization.wordpress.com/category/big-data/" TargetMode="External"/><Relationship Id="rId4" Type="http://schemas.openxmlformats.org/officeDocument/2006/relationships/hyperlink" Target="http://www.tandfonline.com/doi/full/10.1080/08956308.2016.120804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268" y="3114198"/>
            <a:ext cx="6627780" cy="2138978"/>
          </a:xfrm>
        </p:spPr>
        <p:txBody>
          <a:bodyPr>
            <a:normAutofit fontScale="90000"/>
          </a:bodyPr>
          <a:lstStyle/>
          <a:p>
            <a:r>
              <a:rPr lang="en-US" dirty="0"/>
              <a:t>When IRI members have complex challenges, PILOT swoops </a:t>
            </a:r>
            <a:r>
              <a:rPr lang="en-US" dirty="0" smtClean="0"/>
              <a:t>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236506"/>
            <a:ext cx="10515600" cy="1325563"/>
          </a:xfrm>
        </p:spPr>
        <p:txBody>
          <a:bodyPr/>
          <a:lstStyle/>
          <a:p>
            <a:r>
              <a:rPr lang="en-US" b="1" dirty="0"/>
              <a:t>Challenge:</a:t>
            </a:r>
            <a:r>
              <a:rPr lang="en-US" dirty="0"/>
              <a:t>  How can we recruit and retain early career technical talent?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2514" y="2665562"/>
            <a:ext cx="11025839" cy="3690788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dirty="0"/>
              <a:t>How we addressed it:  </a:t>
            </a:r>
            <a:r>
              <a:rPr lang="en-US" sz="4400" dirty="0"/>
              <a:t>Literature scan, </a:t>
            </a:r>
            <a:r>
              <a:rPr lang="en-US" sz="4400" dirty="0" smtClean="0"/>
              <a:t>survey </a:t>
            </a:r>
            <a:r>
              <a:rPr lang="en-US" sz="4400" dirty="0"/>
              <a:t>of early career </a:t>
            </a:r>
            <a:r>
              <a:rPr lang="en-US" sz="4400" dirty="0" smtClean="0"/>
              <a:t>professionals, case studies</a:t>
            </a:r>
            <a:endParaRPr lang="en-US" sz="44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dirty="0"/>
              <a:t>What we did with it:  </a:t>
            </a:r>
            <a:r>
              <a:rPr lang="en-US" sz="4400" dirty="0">
                <a:hlinkClick r:id="rId3"/>
              </a:rPr>
              <a:t>video report out</a:t>
            </a:r>
            <a:r>
              <a:rPr lang="en-US" sz="4400" dirty="0"/>
              <a:t>, </a:t>
            </a:r>
            <a:r>
              <a:rPr lang="en-US" sz="4400" dirty="0">
                <a:hlinkClick r:id="rId4"/>
              </a:rPr>
              <a:t>RTM article</a:t>
            </a:r>
            <a:r>
              <a:rPr lang="en-US" sz="4400" dirty="0"/>
              <a:t>, roundtable </a:t>
            </a:r>
            <a:r>
              <a:rPr lang="en-US" sz="4400" dirty="0" smtClean="0"/>
              <a:t>presentations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dirty="0" smtClean="0"/>
              <a:t>Top takeaways:</a:t>
            </a:r>
            <a:r>
              <a:rPr lang="en-US" sz="4400" dirty="0" smtClean="0"/>
              <a:t>  </a:t>
            </a:r>
            <a:r>
              <a:rPr lang="en-US" sz="4400" dirty="0"/>
              <a:t>Early and later career professionals mostly want similar </a:t>
            </a:r>
            <a:r>
              <a:rPr lang="en-US" sz="4400" dirty="0" smtClean="0"/>
              <a:t>things; the biggest </a:t>
            </a:r>
            <a:r>
              <a:rPr lang="en-US" sz="4400" dirty="0"/>
              <a:t>differences with </a:t>
            </a:r>
            <a:r>
              <a:rPr lang="en-US" sz="4400" dirty="0" smtClean="0"/>
              <a:t>early career technical talent are a desire for:</a:t>
            </a:r>
            <a:endParaRPr lang="en-US" sz="4400" dirty="0"/>
          </a:p>
          <a:p>
            <a:pPr marL="1485900" lvl="2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400" dirty="0"/>
              <a:t>Quicker rotation through projects and roles</a:t>
            </a:r>
          </a:p>
          <a:p>
            <a:pPr marL="1485900" lvl="2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400" dirty="0"/>
              <a:t>Continuous feedback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2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236506"/>
            <a:ext cx="10515600" cy="1325563"/>
          </a:xfrm>
        </p:spPr>
        <p:txBody>
          <a:bodyPr/>
          <a:lstStyle/>
          <a:p>
            <a:r>
              <a:rPr lang="en-US" b="1" dirty="0"/>
              <a:t>Challenge:</a:t>
            </a:r>
            <a:r>
              <a:rPr lang="en-US" dirty="0"/>
              <a:t>  </a:t>
            </a:r>
            <a:r>
              <a:rPr lang="en-US" dirty="0" smtClean="0"/>
              <a:t>What metrics should we use for our innovation dashboards?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2514" y="2858952"/>
            <a:ext cx="11025839" cy="3559101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dirty="0"/>
              <a:t>How we addressed it:  </a:t>
            </a:r>
            <a:r>
              <a:rPr lang="en-US" sz="4400" dirty="0" smtClean="0"/>
              <a:t>Virtual roundtable discussions, member survey</a:t>
            </a:r>
            <a:endParaRPr lang="en-US" sz="4400" dirty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dirty="0" smtClean="0"/>
              <a:t>What </a:t>
            </a:r>
            <a:r>
              <a:rPr lang="en-US" sz="4400" b="1" dirty="0"/>
              <a:t>we did with it:  </a:t>
            </a:r>
            <a:r>
              <a:rPr lang="en-US" sz="4400" dirty="0" smtClean="0">
                <a:hlinkClick r:id="rId3"/>
              </a:rPr>
              <a:t>Report</a:t>
            </a:r>
            <a:r>
              <a:rPr lang="en-US" sz="4400" dirty="0" smtClean="0"/>
              <a:t> (slide deck), </a:t>
            </a:r>
            <a:r>
              <a:rPr lang="en-US" sz="4400" dirty="0" smtClean="0">
                <a:hlinkClick r:id="rId4"/>
              </a:rPr>
              <a:t>webinar</a:t>
            </a:r>
            <a:endParaRPr lang="en-US" sz="4400" dirty="0" smtClean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dirty="0"/>
              <a:t>Key </a:t>
            </a:r>
            <a:r>
              <a:rPr lang="en-US" sz="4400" b="1" dirty="0"/>
              <a:t>Takeaways</a:t>
            </a:r>
            <a:r>
              <a:rPr lang="en-US" sz="4400" b="1" dirty="0" smtClean="0"/>
              <a:t>:  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Project-level </a:t>
            </a:r>
            <a:r>
              <a:rPr lang="en-US" sz="4000" dirty="0"/>
              <a:t>information reported on innovation dashboards includes metrics on:  potential project value, project’s risk level, and project success.  </a:t>
            </a:r>
            <a:endParaRPr lang="en-US" sz="4000" dirty="0" smtClean="0"/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The </a:t>
            </a:r>
            <a:r>
              <a:rPr lang="en-US" sz="4000" dirty="0"/>
              <a:t>metrics rated as most effective for assessing project status are fairly traditional project management metrics (e.g., whether the project is meeting its milestones). </a:t>
            </a:r>
            <a:endParaRPr lang="en-US" sz="4000" dirty="0" smtClean="0"/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Highly </a:t>
            </a:r>
            <a:r>
              <a:rPr lang="en-US" sz="4000" dirty="0"/>
              <a:t>rated project risk metrics cover commonly identified areas of innovation project risk: technology risk, market risk, and execution risk.</a:t>
            </a:r>
            <a:endParaRPr lang="en-US" sz="4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0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236506"/>
            <a:ext cx="10515600" cy="1325563"/>
          </a:xfrm>
        </p:spPr>
        <p:txBody>
          <a:bodyPr/>
          <a:lstStyle/>
          <a:p>
            <a:r>
              <a:rPr lang="en-US" b="1" dirty="0"/>
              <a:t>Challenge:</a:t>
            </a:r>
            <a:r>
              <a:rPr lang="en-US" dirty="0"/>
              <a:t>  </a:t>
            </a:r>
            <a:r>
              <a:rPr lang="en-US" dirty="0" smtClean="0"/>
              <a:t>What is Big Data and how is it going to impact how we do R&amp;D?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2514" y="2639684"/>
            <a:ext cx="11025839" cy="3804248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/>
              <a:t>How </a:t>
            </a:r>
            <a:r>
              <a:rPr lang="en-US" sz="2000" b="1" dirty="0"/>
              <a:t>we addressed it:  </a:t>
            </a:r>
            <a:r>
              <a:rPr lang="en-US" sz="2000" dirty="0" smtClean="0"/>
              <a:t>Literature review, thought leader interviews, case </a:t>
            </a:r>
            <a:r>
              <a:rPr lang="en-US" sz="2000" dirty="0" smtClean="0"/>
              <a:t>studies</a:t>
            </a:r>
            <a:endParaRPr lang="en-US" sz="20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What we did with it:  </a:t>
            </a:r>
            <a:r>
              <a:rPr lang="en-US" sz="2000" dirty="0">
                <a:hlinkClick r:id="rId3"/>
              </a:rPr>
              <a:t>Big Data </a:t>
            </a:r>
            <a:r>
              <a:rPr lang="en-US" sz="2000" dirty="0" smtClean="0">
                <a:hlinkClick r:id="rId3"/>
              </a:rPr>
              <a:t>Primer</a:t>
            </a:r>
            <a:r>
              <a:rPr lang="en-US" sz="2000" dirty="0" smtClean="0"/>
              <a:t>, RTM </a:t>
            </a:r>
            <a:r>
              <a:rPr lang="en-US" sz="2000" dirty="0"/>
              <a:t>Article on </a:t>
            </a:r>
            <a:r>
              <a:rPr lang="en-US" sz="2000" dirty="0">
                <a:hlinkClick r:id="rId4"/>
              </a:rPr>
              <a:t>Big Data and R&amp;D </a:t>
            </a:r>
            <a:r>
              <a:rPr lang="en-US" sz="2000" dirty="0" smtClean="0">
                <a:hlinkClick r:id="rId4"/>
              </a:rPr>
              <a:t>Management</a:t>
            </a:r>
            <a:r>
              <a:rPr lang="en-US" sz="2000" dirty="0" smtClean="0"/>
              <a:t> (including maturity matrix), </a:t>
            </a:r>
            <a:r>
              <a:rPr lang="en-US" sz="2000" dirty="0" smtClean="0">
                <a:hlinkClick r:id="rId4"/>
              </a:rPr>
              <a:t>Research </a:t>
            </a:r>
            <a:r>
              <a:rPr lang="en-US" sz="2000" dirty="0">
                <a:hlinkClick r:id="rId4"/>
              </a:rPr>
              <a:t>Note: Big Data and R&amp;D </a:t>
            </a:r>
            <a:r>
              <a:rPr lang="en-US" sz="2000" dirty="0" smtClean="0">
                <a:hlinkClick r:id="rId4"/>
              </a:rPr>
              <a:t>Management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5"/>
              </a:rPr>
              <a:t>Digitalization </a:t>
            </a:r>
            <a:r>
              <a:rPr lang="en-US" sz="2000" dirty="0">
                <a:hlinkClick r:id="rId5"/>
              </a:rPr>
              <a:t>and R&amp;D: Big Data </a:t>
            </a:r>
            <a:r>
              <a:rPr lang="en-US" sz="2000" dirty="0" smtClean="0">
                <a:hlinkClick r:id="rId5"/>
              </a:rPr>
              <a:t>blog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6"/>
              </a:rPr>
              <a:t>Digitalization </a:t>
            </a:r>
            <a:r>
              <a:rPr lang="en-US" sz="2000" dirty="0">
                <a:hlinkClick r:id="rId6"/>
              </a:rPr>
              <a:t>and R&amp;D: Big Data </a:t>
            </a:r>
            <a:r>
              <a:rPr lang="en-US" sz="2000" dirty="0" smtClean="0">
                <a:hlinkClick r:id="rId6"/>
              </a:rPr>
              <a:t>Report Out</a:t>
            </a:r>
            <a:r>
              <a:rPr lang="en-US" sz="2000" dirty="0"/>
              <a:t> </a:t>
            </a:r>
            <a:r>
              <a:rPr lang="en-US" sz="2000" dirty="0" smtClean="0"/>
              <a:t>(video)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 dirty="0"/>
              <a:t>Key </a:t>
            </a:r>
            <a:r>
              <a:rPr lang="en-US" sz="2000" b="1" dirty="0" smtClean="0"/>
              <a:t>takeaways:  </a:t>
            </a:r>
            <a:r>
              <a:rPr lang="en-US" sz="2000" dirty="0"/>
              <a:t>Big Data, or ‘uncomfortable data’ as </a:t>
            </a:r>
            <a:r>
              <a:rPr lang="en-US" sz="2000" dirty="0" smtClean="0"/>
              <a:t>the group </a:t>
            </a:r>
            <a:r>
              <a:rPr lang="en-US" sz="2000" dirty="0"/>
              <a:t>dubbed it, will impact R&amp;D management through changes in how R&amp;D is informed, enabled, and disrupted or transformed.  They created a maturity matrix looking at how strategy, people, technology, and process integration would all be impacted in a variety of industries, including manufacturing, food and beverage, high tech, energy, chemicals, health care and pharmaceuticals, and government.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03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753" y="1533389"/>
            <a:ext cx="10515600" cy="332569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Give your challenge the PILOT treatment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53" y="4720856"/>
            <a:ext cx="10515600" cy="916662"/>
          </a:xfrm>
        </p:spPr>
        <p:txBody>
          <a:bodyPr/>
          <a:lstStyle/>
          <a:p>
            <a:r>
              <a:rPr lang="en-US" dirty="0" smtClean="0"/>
              <a:t>Contact </a:t>
            </a:r>
            <a:r>
              <a:rPr lang="en-US" dirty="0"/>
              <a:t>Lee Green at </a:t>
            </a:r>
            <a:r>
              <a:rPr lang="en-US" dirty="0" smtClean="0"/>
              <a:t>green@iriweb.org.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7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32753" y="1153378"/>
            <a:ext cx="10515600" cy="1325563"/>
          </a:xfrm>
        </p:spPr>
        <p:txBody>
          <a:bodyPr/>
          <a:lstStyle/>
          <a:p>
            <a:r>
              <a:rPr lang="en-US" dirty="0"/>
              <a:t>The PILOT team will help you…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39439" y="2585820"/>
            <a:ext cx="9208914" cy="328892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Connect with other members facing the same </a:t>
            </a:r>
            <a:r>
              <a:rPr lang="en-US" sz="3200" dirty="0" smtClean="0"/>
              <a:t>challenge.</a:t>
            </a:r>
          </a:p>
          <a:p>
            <a:endParaRPr lang="en-US" sz="3200" dirty="0"/>
          </a:p>
          <a:p>
            <a:r>
              <a:rPr lang="en-US" sz="3200" dirty="0"/>
              <a:t>Select and deploy the right tools to dive into the </a:t>
            </a:r>
            <a:r>
              <a:rPr lang="en-US" sz="3200" dirty="0" smtClean="0"/>
              <a:t>challenge.</a:t>
            </a:r>
          </a:p>
          <a:p>
            <a:endParaRPr lang="en-US" sz="3200" dirty="0"/>
          </a:p>
          <a:p>
            <a:r>
              <a:rPr lang="en-US" sz="3200" dirty="0"/>
              <a:t>Create deliverables to share with your team.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C:\Users\lgreen\AppData\Local\Microsoft\Windows\Temporary Internet Files\Content.IE5\02MGKK05\small_gift_box_dl_by_pamndora_mmd-d4jpa8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6" y="4944095"/>
            <a:ext cx="1130134" cy="11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green\AppData\Local\Microsoft\Windows\Temporary Internet Files\Content.IE5\8D943D14\flexvpn-icon-connection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7" y="2478941"/>
            <a:ext cx="1035132" cy="9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green\AppData\Local\Microsoft\Windows\Temporary Internet Files\Content.IE5\2CE1CBI6\1420410486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3" y="3871357"/>
            <a:ext cx="812779" cy="7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35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68370"/>
            <a:ext cx="11167353" cy="1325563"/>
          </a:xfrm>
        </p:spPr>
        <p:txBody>
          <a:bodyPr/>
          <a:lstStyle/>
          <a:p>
            <a:r>
              <a:rPr lang="en-US" dirty="0" smtClean="0"/>
              <a:t>Member Connection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8355" y="2070341"/>
            <a:ext cx="10909997" cy="3979536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 smtClean="0"/>
              <a:t>IRI </a:t>
            </a:r>
            <a:r>
              <a:rPr lang="en-US" sz="4800" dirty="0"/>
              <a:t>hooks you up with other members in the same </a:t>
            </a:r>
            <a:r>
              <a:rPr lang="en-US" sz="4800" dirty="0" smtClean="0"/>
              <a:t>boat.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	</a:t>
            </a:r>
            <a:r>
              <a:rPr lang="en-US" sz="3900" dirty="0" smtClean="0"/>
              <a:t>Identifying and reaching out to members 		who have expressed interest in the topic in 		the past.</a:t>
            </a:r>
          </a:p>
          <a:p>
            <a:endParaRPr lang="en-US" sz="3900" dirty="0" smtClean="0"/>
          </a:p>
          <a:p>
            <a:r>
              <a:rPr lang="en-US" sz="3900" dirty="0" smtClean="0"/>
              <a:t>		Announcing the potential project in 				communications to members.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8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C:\Users\lgreen\AppData\Local\Microsoft\Windows\Temporary Internet Files\Content.IE5\M1BHPFSF\Magnifying_Glass_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0" y="3211268"/>
            <a:ext cx="771977" cy="10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green\AppData\Local\Microsoft\Windows\Temporary Internet Files\Content.IE5\02MGKK05\megaphone-6af61ae82f5bad580e7721be6c30d9f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8" y="4867813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green\AppData\Local\Microsoft\Windows\Temporary Internet Files\Content.IE5\8D943D14\flexvpn-icon-connection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10" y="244700"/>
            <a:ext cx="1035132" cy="9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2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32753" y="937718"/>
            <a:ext cx="10515600" cy="1325563"/>
          </a:xfrm>
        </p:spPr>
        <p:txBody>
          <a:bodyPr/>
          <a:lstStyle/>
          <a:p>
            <a:r>
              <a:rPr lang="en-US" dirty="0"/>
              <a:t>How the work gets </a:t>
            </a:r>
            <a:r>
              <a:rPr lang="en-US" dirty="0" smtClean="0"/>
              <a:t>done: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61381" y="2612571"/>
            <a:ext cx="2262474" cy="646331"/>
          </a:xfrm>
          <a:prstGeom prst="rect">
            <a:avLst/>
          </a:prstGeom>
          <a:solidFill>
            <a:srgbClr val="5F3E59"/>
          </a:solidFill>
          <a:ln>
            <a:solidFill>
              <a:srgbClr val="5F3E5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IRI </a:t>
            </a:r>
            <a:r>
              <a:rPr lang="en-US" dirty="0" smtClean="0">
                <a:solidFill>
                  <a:schemeClr val="bg1"/>
                </a:solidFill>
              </a:rPr>
              <a:t>coordinates and </a:t>
            </a:r>
            <a:r>
              <a:rPr lang="en-US" dirty="0">
                <a:solidFill>
                  <a:schemeClr val="bg1"/>
                </a:solidFill>
              </a:rPr>
              <a:t>advises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0754" y="3258902"/>
            <a:ext cx="3348841" cy="2031325"/>
          </a:xfrm>
          <a:prstGeom prst="rect">
            <a:avLst/>
          </a:prstGeom>
          <a:solidFill>
            <a:srgbClr val="5F3E5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Team of </a:t>
            </a:r>
            <a:r>
              <a:rPr lang="en-US" dirty="0" smtClean="0">
                <a:solidFill>
                  <a:schemeClr val="bg1"/>
                </a:solidFill>
              </a:rPr>
              <a:t>IRI members </a:t>
            </a:r>
            <a:r>
              <a:rPr lang="en-US" dirty="0">
                <a:solidFill>
                  <a:schemeClr val="bg1"/>
                </a:solidFill>
              </a:rPr>
              <a:t>provides intellectual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Reading relevant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Interviewing thought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Creating surveys and analyzing the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Conducting case studies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89352" y="5290227"/>
            <a:ext cx="2090057" cy="923330"/>
          </a:xfrm>
          <a:prstGeom prst="rect">
            <a:avLst/>
          </a:prstGeom>
          <a:solidFill>
            <a:srgbClr val="5F3E5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Team of </a:t>
            </a:r>
            <a:r>
              <a:rPr lang="en-US" dirty="0" smtClean="0">
                <a:solidFill>
                  <a:schemeClr val="bg1"/>
                </a:solidFill>
              </a:rPr>
              <a:t>IRI members </a:t>
            </a:r>
            <a:r>
              <a:rPr lang="en-US" dirty="0">
                <a:solidFill>
                  <a:schemeClr val="bg1"/>
                </a:solidFill>
              </a:rPr>
              <a:t>creates a relevant </a:t>
            </a:r>
            <a:r>
              <a:rPr lang="en-US" dirty="0" smtClean="0">
                <a:solidFill>
                  <a:schemeClr val="bg1"/>
                </a:solidFill>
              </a:rPr>
              <a:t>deliverable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Bent-Up Arrow 11"/>
          <p:cNvSpPr/>
          <p:nvPr/>
        </p:nvSpPr>
        <p:spPr>
          <a:xfrm rot="5400000">
            <a:off x="3556659" y="3308414"/>
            <a:ext cx="831273" cy="890649"/>
          </a:xfrm>
          <a:prstGeom prst="bentUpArrow">
            <a:avLst/>
          </a:prstGeom>
          <a:solidFill>
            <a:srgbClr val="F69039"/>
          </a:solidFill>
          <a:ln>
            <a:solidFill>
              <a:srgbClr val="F69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5400000">
            <a:off x="7841671" y="5352596"/>
            <a:ext cx="831273" cy="890649"/>
          </a:xfrm>
          <a:prstGeom prst="bentUpArrow">
            <a:avLst/>
          </a:prstGeom>
          <a:solidFill>
            <a:srgbClr val="F69039"/>
          </a:solidFill>
          <a:ln>
            <a:solidFill>
              <a:srgbClr val="F69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C:\Users\lgreen\AppData\Local\Microsoft\Windows\Temporary Internet Files\Content.IE5\2CE1CBI6\142041048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061" y="300021"/>
            <a:ext cx="812779" cy="7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28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68370"/>
            <a:ext cx="11167353" cy="1325563"/>
          </a:xfrm>
        </p:spPr>
        <p:txBody>
          <a:bodyPr/>
          <a:lstStyle/>
          <a:p>
            <a:r>
              <a:rPr lang="en-US" dirty="0" smtClean="0"/>
              <a:t>Time Commitment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4294" y="2070340"/>
            <a:ext cx="9754059" cy="4077541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/>
              <a:t>Project duration varies significantly based on the topics.  A benchmarking survey and analysis can be as short as three months.  A project with case studies and thought leader interviews can take 18 months.</a:t>
            </a:r>
          </a:p>
          <a:p>
            <a:endParaRPr lang="en-US" sz="4000" dirty="0" smtClean="0"/>
          </a:p>
          <a:p>
            <a:r>
              <a:rPr lang="en-US" sz="4000" dirty="0" smtClean="0"/>
              <a:t>During a project, members can expect to spend 0 – 2 hours/week on their project and can do as much or as little as they are able to contribute at any given point in the project.</a:t>
            </a:r>
          </a:p>
          <a:p>
            <a:endParaRPr lang="en-US" sz="4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C:\Users\lgreen\AppData\Local\Microsoft\Windows\Temporary Internet Files\Content.IE5\M1BHPFSF\512px-Calendar_font_awesome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8" y="2546229"/>
            <a:ext cx="733245" cy="7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green\AppData\Local\Microsoft\Windows\Temporary Internet Files\Content.IE5\02MGKK05\hourglass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7" y="4702834"/>
            <a:ext cx="1097066" cy="10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green\AppData\Local\Microsoft\Windows\Temporary Internet Files\Content.IE5\2CE1CBI6\1420410486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746" y="334527"/>
            <a:ext cx="812779" cy="7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2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68370"/>
            <a:ext cx="11167353" cy="1325563"/>
          </a:xfrm>
        </p:spPr>
        <p:txBody>
          <a:bodyPr/>
          <a:lstStyle/>
          <a:p>
            <a:r>
              <a:rPr lang="en-US" dirty="0"/>
              <a:t>Tools available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98171" y="2291938"/>
            <a:ext cx="9850182" cy="385594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Roundtable discussions with peers</a:t>
            </a:r>
          </a:p>
          <a:p>
            <a:endParaRPr lang="en-US" sz="4000" dirty="0" smtClean="0"/>
          </a:p>
          <a:p>
            <a:r>
              <a:rPr lang="en-US" sz="4000" dirty="0" smtClean="0"/>
              <a:t>Surveys</a:t>
            </a:r>
          </a:p>
          <a:p>
            <a:endParaRPr lang="en-US" sz="4000" dirty="0" smtClean="0"/>
          </a:p>
          <a:p>
            <a:r>
              <a:rPr lang="en-US" sz="4000" dirty="0" smtClean="0"/>
              <a:t>Case studies</a:t>
            </a:r>
          </a:p>
          <a:p>
            <a:endParaRPr lang="en-US" sz="4000" dirty="0" smtClean="0"/>
          </a:p>
          <a:p>
            <a:r>
              <a:rPr lang="en-US" sz="4000" dirty="0" smtClean="0"/>
              <a:t>Thought leader interviews</a:t>
            </a:r>
            <a:endParaRPr lang="en-US" sz="4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:\Users\lgreen\AppData\Local\Microsoft\Windows\Temporary Internet Files\Content.IE5\M1BHPFSF\stock-vector-round-table-24636791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9" y="2119170"/>
            <a:ext cx="864821" cy="77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green\AppData\Local\Microsoft\Windows\Temporary Internet Files\Content.IE5\I0D0014C\memo_pictogram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2" y="3158835"/>
            <a:ext cx="684019" cy="7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green\AppData\Local\Microsoft\Windows\Temporary Internet Files\Content.IE5\2CE1CBI6\people-talking-to-each-other-pictures-i1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2" y="5247957"/>
            <a:ext cx="845127" cy="8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green\AppData\Local\Microsoft\Windows\Temporary Internet Files\Content.IE5\M1BHPFSF\1099px-Factory_icon.svg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7" y="4049485"/>
            <a:ext cx="841179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green\AppData\Local\Microsoft\Windows\Temporary Internet Files\Content.IE5\2CE1CBI6\1420410486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93" y="300022"/>
            <a:ext cx="812779" cy="7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2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4713" y="1294179"/>
            <a:ext cx="11053640" cy="1325563"/>
          </a:xfrm>
        </p:spPr>
        <p:txBody>
          <a:bodyPr/>
          <a:lstStyle/>
          <a:p>
            <a:r>
              <a:rPr lang="en-US" dirty="0"/>
              <a:t>Tools under </a:t>
            </a:r>
            <a:r>
              <a:rPr lang="en-US" dirty="0" smtClean="0"/>
              <a:t>development in 2019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54431" y="2858952"/>
            <a:ext cx="9493922" cy="3288929"/>
          </a:xfrm>
        </p:spPr>
        <p:txBody>
          <a:bodyPr/>
          <a:lstStyle/>
          <a:p>
            <a:r>
              <a:rPr lang="en-US" sz="3600" dirty="0" smtClean="0"/>
              <a:t>Member real world trials</a:t>
            </a:r>
          </a:p>
          <a:p>
            <a:endParaRPr lang="en-US" sz="3600" dirty="0" smtClean="0"/>
          </a:p>
          <a:p>
            <a:r>
              <a:rPr lang="en-US" sz="3600" dirty="0" smtClean="0"/>
              <a:t>IRI archive studies and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C:\Users\lgreen\AppData\Local\Microsoft\Windows\Temporary Internet Files\Content.IE5\M1BHPFSF\19784254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3" y="2619742"/>
            <a:ext cx="1393464" cy="12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green\AppData\Local\Microsoft\Windows\Temporary Internet Files\Content.IE5\8D943D14\1024px-VisualEditor_-_Icon_-_Open-book-2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1" y="3871356"/>
            <a:ext cx="1371356" cy="1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green\AppData\Local\Microsoft\Windows\Temporary Internet Files\Content.IE5\2CE1CBI6\1420410486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93" y="351779"/>
            <a:ext cx="812779" cy="7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2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4713" y="1294179"/>
            <a:ext cx="1105364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Deliverables – Share your learnings with your team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54431" y="2858952"/>
            <a:ext cx="9493922" cy="32889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1345721" y="2734574"/>
            <a:ext cx="10202632" cy="3621776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Proxima Nova A" charset="0"/>
                <a:ea typeface="Proxima Nova A" charset="0"/>
                <a:cs typeface="Proxima Nova 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Maturity models</a:t>
            </a:r>
          </a:p>
          <a:p>
            <a:r>
              <a:rPr lang="en-US" sz="4000" dirty="0" smtClean="0"/>
              <a:t>RTM articles</a:t>
            </a:r>
          </a:p>
          <a:p>
            <a:r>
              <a:rPr lang="en-US" sz="4000" dirty="0" smtClean="0"/>
              <a:t>Infographics</a:t>
            </a:r>
          </a:p>
          <a:p>
            <a:r>
              <a:rPr lang="en-US" sz="4000" dirty="0" smtClean="0"/>
              <a:t>Podcasts</a:t>
            </a:r>
          </a:p>
          <a:p>
            <a:r>
              <a:rPr lang="en-US" sz="4000" dirty="0" smtClean="0"/>
              <a:t>Webinars</a:t>
            </a:r>
          </a:p>
          <a:p>
            <a:r>
              <a:rPr lang="en-US" sz="4000" dirty="0" smtClean="0"/>
              <a:t>Live report outs</a:t>
            </a:r>
          </a:p>
          <a:p>
            <a:r>
              <a:rPr lang="en-US" sz="4000" dirty="0" smtClean="0"/>
              <a:t>White papers</a:t>
            </a:r>
          </a:p>
          <a:p>
            <a:r>
              <a:rPr lang="en-US" sz="4000" dirty="0" smtClean="0"/>
              <a:t>Slide decks</a:t>
            </a:r>
          </a:p>
          <a:p>
            <a:r>
              <a:rPr lang="en-US" sz="4000" dirty="0" smtClean="0"/>
              <a:t>Reports</a:t>
            </a:r>
          </a:p>
          <a:p>
            <a:r>
              <a:rPr lang="en-US" sz="4000" dirty="0" smtClean="0"/>
              <a:t>Learning modules</a:t>
            </a:r>
          </a:p>
          <a:p>
            <a:r>
              <a:rPr lang="en-US" sz="4000" dirty="0" smtClean="0"/>
              <a:t>Playbooks</a:t>
            </a:r>
            <a:endParaRPr lang="en-US" sz="4000" dirty="0"/>
          </a:p>
        </p:txBody>
      </p:sp>
      <p:pic>
        <p:nvPicPr>
          <p:cNvPr id="9" name="Picture 8" descr="C:\Users\lgreen\AppData\Local\Microsoft\Windows\Temporary Internet Files\Content.IE5\02MGKK05\small_gift_box_dl_by_pamndora_mmd-d4jpa8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069" y="87424"/>
            <a:ext cx="1130134" cy="11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3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FE0E0-ACED-E247-840A-322EAA9271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09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502</Words>
  <Application>Microsoft Office PowerPoint</Application>
  <PresentationFormat>Custom</PresentationFormat>
  <Paragraphs>93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When IRI members have complex challenges, PILOT swoops in!</vt:lpstr>
      <vt:lpstr>The PILOT team will help you…</vt:lpstr>
      <vt:lpstr>Member Connection</vt:lpstr>
      <vt:lpstr>How the work gets done:</vt:lpstr>
      <vt:lpstr>Time Commitment</vt:lpstr>
      <vt:lpstr>Tools available</vt:lpstr>
      <vt:lpstr>Tools under development in 2019</vt:lpstr>
      <vt:lpstr>Deliverables – Share your learnings with your team</vt:lpstr>
      <vt:lpstr>Recent Studies</vt:lpstr>
      <vt:lpstr>Challenge:  How can we recruit and retain early career technical talent?</vt:lpstr>
      <vt:lpstr>Challenge:  What metrics should we use for our innovation dashboards?</vt:lpstr>
      <vt:lpstr>Challenge:  What is Big Data and how is it going to impact how we do R&amp;D?</vt:lpstr>
      <vt:lpstr>Give your challenge the PILOT treatment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Darryl Sebro</dc:creator>
  <cp:lastModifiedBy>Lee Green</cp:lastModifiedBy>
  <cp:revision>49</cp:revision>
  <dcterms:created xsi:type="dcterms:W3CDTF">2017-10-31T15:01:57Z</dcterms:created>
  <dcterms:modified xsi:type="dcterms:W3CDTF">2018-12-21T20:22:38Z</dcterms:modified>
</cp:coreProperties>
</file>