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24"/>
  </p:notesMasterIdLst>
  <p:handoutMasterIdLst>
    <p:handoutMasterId r:id="rId25"/>
  </p:handoutMasterIdLst>
  <p:sldIdLst>
    <p:sldId id="268" r:id="rId2"/>
    <p:sldId id="279" r:id="rId3"/>
    <p:sldId id="280" r:id="rId4"/>
    <p:sldId id="281" r:id="rId5"/>
    <p:sldId id="283" r:id="rId6"/>
    <p:sldId id="286" r:id="rId7"/>
    <p:sldId id="292" r:id="rId8"/>
    <p:sldId id="287" r:id="rId9"/>
    <p:sldId id="288" r:id="rId10"/>
    <p:sldId id="289" r:id="rId11"/>
    <p:sldId id="290" r:id="rId12"/>
    <p:sldId id="293" r:id="rId13"/>
    <p:sldId id="294" r:id="rId14"/>
    <p:sldId id="295" r:id="rId15"/>
    <p:sldId id="296" r:id="rId16"/>
    <p:sldId id="297" r:id="rId17"/>
    <p:sldId id="298" r:id="rId18"/>
    <p:sldId id="291" r:id="rId19"/>
    <p:sldId id="271" r:id="rId20"/>
    <p:sldId id="272" r:id="rId21"/>
    <p:sldId id="273" r:id="rId22"/>
    <p:sldId id="274" r:id="rId23"/>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90">
          <p15:clr>
            <a:srgbClr val="A4A3A4"/>
          </p15:clr>
        </p15:guide>
        <p15:guide id="2" pos="28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28" autoAdjust="0"/>
  </p:normalViewPr>
  <p:slideViewPr>
    <p:cSldViewPr snapToGrid="0" snapToObjects="1">
      <p:cViewPr varScale="1">
        <p:scale>
          <a:sx n="62" d="100"/>
          <a:sy n="62" d="100"/>
        </p:scale>
        <p:origin x="1400" y="56"/>
      </p:cViewPr>
      <p:guideLst>
        <p:guide orient="horz" pos="2190"/>
        <p:guide pos="2874"/>
      </p:guideLst>
    </p:cSldViewPr>
  </p:slideViewPr>
  <p:notesTextViewPr>
    <p:cViewPr>
      <p:scale>
        <a:sx n="20" d="100"/>
        <a:sy n="2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5460E3-5FFB-48DA-82AF-558AC80FE760}"/>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056F75CE-7AEB-45A5-8653-55D1C0586518}"/>
              </a:ext>
            </a:extLst>
          </p:cNvPr>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Arial" charset="0"/>
                <a:ea typeface="ＭＳ Ｐゴシック" pitchFamily="34" charset="-128"/>
                <a:cs typeface="+mn-cs"/>
              </a:defRPr>
            </a:lvl1pPr>
          </a:lstStyle>
          <a:p>
            <a:pPr>
              <a:defRPr/>
            </a:pPr>
            <a:fld id="{E631CE6D-53D5-4D73-BD05-09CD7D89DABD}" type="datetimeFigureOut">
              <a:rPr lang="en-US"/>
              <a:pPr>
                <a:defRPr/>
              </a:pPr>
              <a:t>4/22/2021</a:t>
            </a:fld>
            <a:endParaRPr lang="en-US"/>
          </a:p>
        </p:txBody>
      </p:sp>
      <p:sp>
        <p:nvSpPr>
          <p:cNvPr id="4" name="Footer Placeholder 3">
            <a:extLst>
              <a:ext uri="{FF2B5EF4-FFF2-40B4-BE49-F238E27FC236}">
                <a16:creationId xmlns:a16="http://schemas.microsoft.com/office/drawing/2014/main" id="{107EB89D-DE53-4CF0-8987-2814E3551E02}"/>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ea typeface="ＭＳ Ｐゴシック"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FCB74A55-77A1-4C47-9CD7-8A141C1AA5B0}"/>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089FB94-E5A3-4A50-90EE-DF9DD67CCED9}"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B68199-2E7E-4801-9E8F-CB3E500E8A78}"/>
              </a:ext>
            </a:extLst>
          </p:cNvPr>
          <p:cNvSpPr>
            <a:spLocks noGrp="1"/>
          </p:cNvSpPr>
          <p:nvPr>
            <p:ph type="hdr" sz="quarter"/>
          </p:nvPr>
        </p:nvSpPr>
        <p:spPr>
          <a:xfrm>
            <a:off x="0" y="0"/>
            <a:ext cx="3038475" cy="463550"/>
          </a:xfrm>
          <a:prstGeom prst="rect">
            <a:avLst/>
          </a:prstGeom>
        </p:spPr>
        <p:txBody>
          <a:bodyPr vert="horz" lIns="93172" tIns="46586" rIns="93172" bIns="46586"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7EA7A08D-DAB4-418F-AD16-0A62CA3B0E02}"/>
              </a:ext>
            </a:extLst>
          </p:cNvPr>
          <p:cNvSpPr>
            <a:spLocks noGrp="1"/>
          </p:cNvSpPr>
          <p:nvPr>
            <p:ph type="dt" idx="1"/>
          </p:nvPr>
        </p:nvSpPr>
        <p:spPr>
          <a:xfrm>
            <a:off x="3970338" y="0"/>
            <a:ext cx="3038475" cy="463550"/>
          </a:xfrm>
          <a:prstGeom prst="rect">
            <a:avLst/>
          </a:prstGeom>
        </p:spPr>
        <p:txBody>
          <a:bodyPr vert="horz" lIns="93172" tIns="46586" rIns="93172" bIns="46586" rtlCol="0"/>
          <a:lstStyle>
            <a:lvl1pPr algn="r" fontAlgn="auto">
              <a:spcBef>
                <a:spcPts val="0"/>
              </a:spcBef>
              <a:spcAft>
                <a:spcPts val="0"/>
              </a:spcAft>
              <a:defRPr sz="1300">
                <a:latin typeface="+mn-lt"/>
                <a:ea typeface="+mn-ea"/>
                <a:cs typeface="+mn-cs"/>
              </a:defRPr>
            </a:lvl1pPr>
          </a:lstStyle>
          <a:p>
            <a:pPr>
              <a:defRPr/>
            </a:pPr>
            <a:fld id="{8C746D72-296C-4B11-B94E-C39AC267632E}" type="datetime1">
              <a:rPr lang="en-US"/>
              <a:pPr>
                <a:defRPr/>
              </a:pPr>
              <a:t>4/22/2021</a:t>
            </a:fld>
            <a:endParaRPr lang="en-US"/>
          </a:p>
        </p:txBody>
      </p:sp>
      <p:sp>
        <p:nvSpPr>
          <p:cNvPr id="4" name="Slide Image Placeholder 3">
            <a:extLst>
              <a:ext uri="{FF2B5EF4-FFF2-40B4-BE49-F238E27FC236}">
                <a16:creationId xmlns:a16="http://schemas.microsoft.com/office/drawing/2014/main" id="{C9E46883-51F6-4B88-8861-850F6977999D}"/>
              </a:ext>
            </a:extLst>
          </p:cNvPr>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a:p>
        </p:txBody>
      </p:sp>
      <p:sp>
        <p:nvSpPr>
          <p:cNvPr id="5" name="Notes Placeholder 4">
            <a:extLst>
              <a:ext uri="{FF2B5EF4-FFF2-40B4-BE49-F238E27FC236}">
                <a16:creationId xmlns:a16="http://schemas.microsoft.com/office/drawing/2014/main" id="{B8CC2304-DD0A-4A13-A857-C913BC6F8AC7}"/>
              </a:ext>
            </a:extLst>
          </p:cNvPr>
          <p:cNvSpPr>
            <a:spLocks noGrp="1"/>
          </p:cNvSpPr>
          <p:nvPr>
            <p:ph type="body" sz="quarter" idx="3"/>
          </p:nvPr>
        </p:nvSpPr>
        <p:spPr>
          <a:xfrm>
            <a:off x="701675" y="4416425"/>
            <a:ext cx="5607050" cy="4181475"/>
          </a:xfrm>
          <a:prstGeom prst="rect">
            <a:avLst/>
          </a:prstGeom>
        </p:spPr>
        <p:txBody>
          <a:bodyPr vert="horz" lIns="93172" tIns="46586" rIns="93172" bIns="4658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09608D0-3373-4AA5-AAE7-E0D9AA1315F3}"/>
              </a:ext>
            </a:extLst>
          </p:cNvPr>
          <p:cNvSpPr>
            <a:spLocks noGrp="1"/>
          </p:cNvSpPr>
          <p:nvPr>
            <p:ph type="ftr" sz="quarter" idx="4"/>
          </p:nvPr>
        </p:nvSpPr>
        <p:spPr>
          <a:xfrm>
            <a:off x="0" y="8831263"/>
            <a:ext cx="3038475" cy="463550"/>
          </a:xfrm>
          <a:prstGeom prst="rect">
            <a:avLst/>
          </a:prstGeom>
        </p:spPr>
        <p:txBody>
          <a:bodyPr vert="horz" lIns="93172" tIns="46586" rIns="93172" bIns="46586"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2DC949EE-4866-44BD-A911-DCD881A0DFF9}"/>
              </a:ext>
            </a:extLst>
          </p:cNvPr>
          <p:cNvSpPr>
            <a:spLocks noGrp="1"/>
          </p:cNvSpPr>
          <p:nvPr>
            <p:ph type="sldNum" sz="quarter" idx="5"/>
          </p:nvPr>
        </p:nvSpPr>
        <p:spPr>
          <a:xfrm>
            <a:off x="3970338" y="8831263"/>
            <a:ext cx="3038475" cy="463550"/>
          </a:xfrm>
          <a:prstGeom prst="rect">
            <a:avLst/>
          </a:prstGeom>
        </p:spPr>
        <p:txBody>
          <a:bodyPr vert="horz" wrap="square" lIns="93172" tIns="46586" rIns="93172" bIns="46586" numCol="1" anchor="b" anchorCtr="0" compatLnSpc="1">
            <a:prstTxWarp prst="textNoShape">
              <a:avLst/>
            </a:prstTxWarp>
          </a:bodyPr>
          <a:lstStyle>
            <a:lvl1pPr algn="r">
              <a:defRPr sz="1300">
                <a:latin typeface="Calibri" panose="020F0502020204030204" pitchFamily="34" charset="0"/>
              </a:defRPr>
            </a:lvl1pPr>
          </a:lstStyle>
          <a:p>
            <a:fld id="{0857460A-A668-4766-976C-0F592A4D362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0FC7163-3040-4352-AB37-FBA0338665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8644C216-EC8E-4BB9-B4B4-C0C6B4A5DA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F0314247-B9CF-4074-B26F-7896A3A4262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388F083E-3FF7-434A-813E-C2929053A018}"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D0BA0E6-80A4-4FEA-BA4C-A114DAC309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BA92F1D3-9183-40EB-8438-6B3A367D61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D68A293-801A-48BC-83EE-06E520E68D78}"/>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B80BF786-6918-47B1-87B2-9B8C64C8559B}"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6297A69-D80A-4A17-91EB-7D0CA6C402B9}"/>
              </a:ext>
            </a:extLst>
          </p:cNvPr>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5" name="Oval 4">
            <a:extLst>
              <a:ext uri="{FF2B5EF4-FFF2-40B4-BE49-F238E27FC236}">
                <a16:creationId xmlns:a16="http://schemas.microsoft.com/office/drawing/2014/main" id="{A9A78066-C0A6-4DC1-9375-6243205DB200}"/>
              </a:ext>
            </a:extLst>
          </p:cNvPr>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a:extLst>
              <a:ext uri="{FF2B5EF4-FFF2-40B4-BE49-F238E27FC236}">
                <a16:creationId xmlns:a16="http://schemas.microsoft.com/office/drawing/2014/main" id="{ADD06343-0F8F-4E11-BF8E-647A9300F4ED}"/>
              </a:ext>
            </a:extLst>
          </p:cNvPr>
          <p:cNvSpPr>
            <a:spLocks noGrp="1"/>
          </p:cNvSpPr>
          <p:nvPr>
            <p:ph type="dt" sz="half" idx="10"/>
          </p:nvPr>
        </p:nvSpPr>
        <p:spPr/>
        <p:txBody>
          <a:bodyPr/>
          <a:lstStyle>
            <a:lvl1pPr>
              <a:defRPr/>
            </a:lvl1pPr>
            <a:extLst/>
          </a:lstStyle>
          <a:p>
            <a:pPr>
              <a:defRPr/>
            </a:pPr>
            <a:fld id="{4A0DAADF-F0DC-47B1-BC2F-4EBFEE15E6FE}" type="datetime1">
              <a:rPr lang="en-US"/>
              <a:pPr>
                <a:defRPr/>
              </a:pPr>
              <a:t>4/22/2021</a:t>
            </a:fld>
            <a:endParaRPr lang="en-US"/>
          </a:p>
        </p:txBody>
      </p:sp>
      <p:sp>
        <p:nvSpPr>
          <p:cNvPr id="7" name="Footer Placeholder 19">
            <a:extLst>
              <a:ext uri="{FF2B5EF4-FFF2-40B4-BE49-F238E27FC236}">
                <a16:creationId xmlns:a16="http://schemas.microsoft.com/office/drawing/2014/main" id="{F3F84798-23DB-45B1-A74D-7287A5116918}"/>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9">
            <a:extLst>
              <a:ext uri="{FF2B5EF4-FFF2-40B4-BE49-F238E27FC236}">
                <a16:creationId xmlns:a16="http://schemas.microsoft.com/office/drawing/2014/main" id="{F2C6BEF8-4DF9-4EDE-876E-96584A0A62CC}"/>
              </a:ext>
            </a:extLst>
          </p:cNvPr>
          <p:cNvSpPr>
            <a:spLocks noGrp="1"/>
          </p:cNvSpPr>
          <p:nvPr>
            <p:ph type="sldNum" sz="quarter" idx="12"/>
          </p:nvPr>
        </p:nvSpPr>
        <p:spPr/>
        <p:txBody>
          <a:bodyPr/>
          <a:lstStyle>
            <a:lvl1pPr>
              <a:defRPr/>
            </a:lvl1pPr>
          </a:lstStyle>
          <a:p>
            <a:fld id="{DA885885-D29E-487F-BF3C-A71B1EDCF58E}" type="slidenum">
              <a:rPr lang="en-US" altLang="en-US"/>
              <a:pPr/>
              <a:t>‹#›</a:t>
            </a:fld>
            <a:endParaRPr lang="en-US" altLang="en-US"/>
          </a:p>
        </p:txBody>
      </p:sp>
    </p:spTree>
    <p:extLst>
      <p:ext uri="{BB962C8B-B14F-4D97-AF65-F5344CB8AC3E}">
        <p14:creationId xmlns:p14="http://schemas.microsoft.com/office/powerpoint/2010/main" val="344663607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10E923B8-48D0-4933-BBE2-B6ADBC980D06}"/>
              </a:ext>
            </a:extLst>
          </p:cNvPr>
          <p:cNvSpPr>
            <a:spLocks noGrp="1"/>
          </p:cNvSpPr>
          <p:nvPr>
            <p:ph type="dt" sz="half" idx="10"/>
          </p:nvPr>
        </p:nvSpPr>
        <p:spPr/>
        <p:txBody>
          <a:bodyPr/>
          <a:lstStyle>
            <a:lvl1pPr>
              <a:defRPr/>
            </a:lvl1pPr>
          </a:lstStyle>
          <a:p>
            <a:pPr>
              <a:defRPr/>
            </a:pPr>
            <a:fld id="{028F0E9F-F483-4285-B03C-A5974C40F11E}" type="datetime1">
              <a:rPr lang="en-US"/>
              <a:pPr>
                <a:defRPr/>
              </a:pPr>
              <a:t>4/22/2021</a:t>
            </a:fld>
            <a:endParaRPr lang="en-US"/>
          </a:p>
        </p:txBody>
      </p:sp>
      <p:sp>
        <p:nvSpPr>
          <p:cNvPr id="5" name="Footer Placeholder 9">
            <a:extLst>
              <a:ext uri="{FF2B5EF4-FFF2-40B4-BE49-F238E27FC236}">
                <a16:creationId xmlns:a16="http://schemas.microsoft.com/office/drawing/2014/main" id="{3B0E4A1A-1AF4-441F-B4C5-CDD67118B9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8077ECAF-F62B-4496-B2CA-24A3B4299DA6}"/>
              </a:ext>
            </a:extLst>
          </p:cNvPr>
          <p:cNvSpPr>
            <a:spLocks noGrp="1"/>
          </p:cNvSpPr>
          <p:nvPr>
            <p:ph type="sldNum" sz="quarter" idx="12"/>
          </p:nvPr>
        </p:nvSpPr>
        <p:spPr/>
        <p:txBody>
          <a:bodyPr/>
          <a:lstStyle>
            <a:lvl1pPr>
              <a:defRPr/>
            </a:lvl1pPr>
          </a:lstStyle>
          <a:p>
            <a:fld id="{E7B690A0-1B2D-4758-89B7-7FB1F222A8F3}" type="slidenum">
              <a:rPr lang="en-US" altLang="en-US"/>
              <a:pPr/>
              <a:t>‹#›</a:t>
            </a:fld>
            <a:endParaRPr lang="en-US" altLang="en-US"/>
          </a:p>
        </p:txBody>
      </p:sp>
    </p:spTree>
    <p:extLst>
      <p:ext uri="{BB962C8B-B14F-4D97-AF65-F5344CB8AC3E}">
        <p14:creationId xmlns:p14="http://schemas.microsoft.com/office/powerpoint/2010/main" val="3566952052"/>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04FE43C8-D23E-448C-B1F3-4279DE3B6298}"/>
              </a:ext>
            </a:extLst>
          </p:cNvPr>
          <p:cNvSpPr>
            <a:spLocks noGrp="1"/>
          </p:cNvSpPr>
          <p:nvPr>
            <p:ph type="dt" sz="half" idx="10"/>
          </p:nvPr>
        </p:nvSpPr>
        <p:spPr/>
        <p:txBody>
          <a:bodyPr/>
          <a:lstStyle>
            <a:lvl1pPr>
              <a:defRPr/>
            </a:lvl1pPr>
          </a:lstStyle>
          <a:p>
            <a:pPr>
              <a:defRPr/>
            </a:pPr>
            <a:fld id="{5C6C3AA0-8D16-49D5-950B-ECD72AAFC80C}" type="datetime1">
              <a:rPr lang="en-US"/>
              <a:pPr>
                <a:defRPr/>
              </a:pPr>
              <a:t>4/22/2021</a:t>
            </a:fld>
            <a:endParaRPr lang="en-US"/>
          </a:p>
        </p:txBody>
      </p:sp>
      <p:sp>
        <p:nvSpPr>
          <p:cNvPr id="5" name="Footer Placeholder 9">
            <a:extLst>
              <a:ext uri="{FF2B5EF4-FFF2-40B4-BE49-F238E27FC236}">
                <a16:creationId xmlns:a16="http://schemas.microsoft.com/office/drawing/2014/main" id="{BAD852E0-808A-474A-B441-B654D023F7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B7A49252-ED77-4CED-81CB-FB4ED2BA8588}"/>
              </a:ext>
            </a:extLst>
          </p:cNvPr>
          <p:cNvSpPr>
            <a:spLocks noGrp="1"/>
          </p:cNvSpPr>
          <p:nvPr>
            <p:ph type="sldNum" sz="quarter" idx="12"/>
          </p:nvPr>
        </p:nvSpPr>
        <p:spPr/>
        <p:txBody>
          <a:bodyPr/>
          <a:lstStyle>
            <a:lvl1pPr>
              <a:defRPr/>
            </a:lvl1pPr>
          </a:lstStyle>
          <a:p>
            <a:fld id="{4CDFB89F-85C1-4286-9576-EF3359D8CF48}" type="slidenum">
              <a:rPr lang="en-US" altLang="en-US"/>
              <a:pPr/>
              <a:t>‹#›</a:t>
            </a:fld>
            <a:endParaRPr lang="en-US" altLang="en-US"/>
          </a:p>
        </p:txBody>
      </p:sp>
    </p:spTree>
    <p:extLst>
      <p:ext uri="{BB962C8B-B14F-4D97-AF65-F5344CB8AC3E}">
        <p14:creationId xmlns:p14="http://schemas.microsoft.com/office/powerpoint/2010/main" val="231626313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40080E15-D314-44C2-AB1C-73F418AC6BDA}"/>
              </a:ext>
            </a:extLst>
          </p:cNvPr>
          <p:cNvSpPr>
            <a:spLocks noGrp="1"/>
          </p:cNvSpPr>
          <p:nvPr>
            <p:ph type="dt" sz="half" idx="10"/>
          </p:nvPr>
        </p:nvSpPr>
        <p:spPr/>
        <p:txBody>
          <a:bodyPr/>
          <a:lstStyle>
            <a:lvl1pPr>
              <a:defRPr/>
            </a:lvl1pPr>
          </a:lstStyle>
          <a:p>
            <a:pPr>
              <a:defRPr/>
            </a:pPr>
            <a:fld id="{23156919-51F7-490B-B043-DFDCE56FCB38}" type="datetime1">
              <a:rPr lang="en-US"/>
              <a:pPr>
                <a:defRPr/>
              </a:pPr>
              <a:t>4/22/2021</a:t>
            </a:fld>
            <a:endParaRPr lang="en-US"/>
          </a:p>
        </p:txBody>
      </p:sp>
      <p:sp>
        <p:nvSpPr>
          <p:cNvPr id="5" name="Footer Placeholder 9">
            <a:extLst>
              <a:ext uri="{FF2B5EF4-FFF2-40B4-BE49-F238E27FC236}">
                <a16:creationId xmlns:a16="http://schemas.microsoft.com/office/drawing/2014/main" id="{B2E652C7-0615-44C3-99A5-6784460980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C0E1B974-D064-49BA-A2F2-BB3317386BCC}"/>
              </a:ext>
            </a:extLst>
          </p:cNvPr>
          <p:cNvSpPr>
            <a:spLocks noGrp="1"/>
          </p:cNvSpPr>
          <p:nvPr>
            <p:ph type="sldNum" sz="quarter" idx="12"/>
          </p:nvPr>
        </p:nvSpPr>
        <p:spPr/>
        <p:txBody>
          <a:bodyPr/>
          <a:lstStyle>
            <a:lvl1pPr>
              <a:defRPr/>
            </a:lvl1pPr>
          </a:lstStyle>
          <a:p>
            <a:fld id="{4A8F09C2-1692-41D0-9C1B-11A4A06710F8}" type="slidenum">
              <a:rPr lang="en-US" altLang="en-US"/>
              <a:pPr/>
              <a:t>‹#›</a:t>
            </a:fld>
            <a:endParaRPr lang="en-US" altLang="en-US"/>
          </a:p>
        </p:txBody>
      </p:sp>
    </p:spTree>
    <p:extLst>
      <p:ext uri="{BB962C8B-B14F-4D97-AF65-F5344CB8AC3E}">
        <p14:creationId xmlns:p14="http://schemas.microsoft.com/office/powerpoint/2010/main" val="2643185656"/>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28D6CF-2CAF-47A6-AFC6-0EFE7093B0EF}"/>
              </a:ext>
            </a:extLst>
          </p:cNvPr>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FBB62DE3-C7BF-49EF-BC70-0986D8443E6F}"/>
              </a:ext>
            </a:extLst>
          </p:cNvPr>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AE438616-8838-42AC-844F-E8134141908E}"/>
              </a:ext>
            </a:extLst>
          </p:cNvPr>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7" name="Oval 6">
            <a:extLst>
              <a:ext uri="{FF2B5EF4-FFF2-40B4-BE49-F238E27FC236}">
                <a16:creationId xmlns:a16="http://schemas.microsoft.com/office/drawing/2014/main" id="{B16BCEEE-8EA1-4B52-AB7C-FFB84F579EA3}"/>
              </a:ext>
            </a:extLst>
          </p:cNvPr>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a:extLst>
              <a:ext uri="{FF2B5EF4-FFF2-40B4-BE49-F238E27FC236}">
                <a16:creationId xmlns:a16="http://schemas.microsoft.com/office/drawing/2014/main" id="{02501265-F3A2-48A3-ABA2-FCECDB73689E}"/>
              </a:ext>
            </a:extLst>
          </p:cNvPr>
          <p:cNvSpPr>
            <a:spLocks noGrp="1"/>
          </p:cNvSpPr>
          <p:nvPr>
            <p:ph type="dt" sz="half" idx="10"/>
          </p:nvPr>
        </p:nvSpPr>
        <p:spPr/>
        <p:txBody>
          <a:bodyPr/>
          <a:lstStyle>
            <a:lvl1pPr>
              <a:defRPr/>
            </a:lvl1pPr>
            <a:extLst/>
          </a:lstStyle>
          <a:p>
            <a:pPr>
              <a:defRPr/>
            </a:pPr>
            <a:fld id="{D88A2E71-D5ED-463E-8F74-B9054B5529DF}" type="datetime1">
              <a:rPr lang="en-US"/>
              <a:pPr>
                <a:defRPr/>
              </a:pPr>
              <a:t>4/22/2021</a:t>
            </a:fld>
            <a:endParaRPr lang="en-US"/>
          </a:p>
        </p:txBody>
      </p:sp>
      <p:sp>
        <p:nvSpPr>
          <p:cNvPr id="9" name="Footer Placeholder 4">
            <a:extLst>
              <a:ext uri="{FF2B5EF4-FFF2-40B4-BE49-F238E27FC236}">
                <a16:creationId xmlns:a16="http://schemas.microsoft.com/office/drawing/2014/main" id="{65B5E693-7982-4DF0-8A39-7104BAA3F1D9}"/>
              </a:ext>
            </a:extLst>
          </p:cNvPr>
          <p:cNvSpPr>
            <a:spLocks noGrp="1"/>
          </p:cNvSpPr>
          <p:nvPr>
            <p:ph type="ftr" sz="quarter" idx="11"/>
          </p:nvPr>
        </p:nvSpPr>
        <p:spPr/>
        <p:txBody>
          <a:bodyPr/>
          <a:lstStyle>
            <a:lvl1pPr>
              <a:defRPr/>
            </a:lvl1pPr>
            <a:extLst/>
          </a:lstStyle>
          <a:p>
            <a:pPr>
              <a:defRPr/>
            </a:pPr>
            <a:endParaRPr lang="en-US"/>
          </a:p>
        </p:txBody>
      </p:sp>
      <p:sp>
        <p:nvSpPr>
          <p:cNvPr id="10" name="Slide Number Placeholder 5">
            <a:extLst>
              <a:ext uri="{FF2B5EF4-FFF2-40B4-BE49-F238E27FC236}">
                <a16:creationId xmlns:a16="http://schemas.microsoft.com/office/drawing/2014/main" id="{DFEC0812-4A26-46B8-BA8F-58781381D2B9}"/>
              </a:ext>
            </a:extLst>
          </p:cNvPr>
          <p:cNvSpPr>
            <a:spLocks noGrp="1"/>
          </p:cNvSpPr>
          <p:nvPr>
            <p:ph type="sldNum" sz="quarter" idx="12"/>
          </p:nvPr>
        </p:nvSpPr>
        <p:spPr/>
        <p:txBody>
          <a:bodyPr/>
          <a:lstStyle>
            <a:lvl1pPr>
              <a:defRPr/>
            </a:lvl1pPr>
          </a:lstStyle>
          <a:p>
            <a:fld id="{0ECD392C-FC3C-4B0D-93BF-1C08034536CC}" type="slidenum">
              <a:rPr lang="en-US" altLang="en-US"/>
              <a:pPr/>
              <a:t>‹#›</a:t>
            </a:fld>
            <a:endParaRPr lang="en-US" altLang="en-US"/>
          </a:p>
        </p:txBody>
      </p:sp>
    </p:spTree>
    <p:extLst>
      <p:ext uri="{BB962C8B-B14F-4D97-AF65-F5344CB8AC3E}">
        <p14:creationId xmlns:p14="http://schemas.microsoft.com/office/powerpoint/2010/main" val="3918931041"/>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a:extLst>
              <a:ext uri="{FF2B5EF4-FFF2-40B4-BE49-F238E27FC236}">
                <a16:creationId xmlns:a16="http://schemas.microsoft.com/office/drawing/2014/main" id="{FF039AC2-A1F7-4A37-B9B8-D9C201177232}"/>
              </a:ext>
            </a:extLst>
          </p:cNvPr>
          <p:cNvSpPr>
            <a:spLocks noGrp="1"/>
          </p:cNvSpPr>
          <p:nvPr>
            <p:ph type="dt" sz="half" idx="10"/>
          </p:nvPr>
        </p:nvSpPr>
        <p:spPr/>
        <p:txBody>
          <a:bodyPr/>
          <a:lstStyle>
            <a:lvl1pPr>
              <a:defRPr/>
            </a:lvl1pPr>
          </a:lstStyle>
          <a:p>
            <a:pPr>
              <a:defRPr/>
            </a:pPr>
            <a:fld id="{A998CEF9-D2FC-4CDD-9D62-300D8718FB5D}" type="datetime1">
              <a:rPr lang="en-US"/>
              <a:pPr>
                <a:defRPr/>
              </a:pPr>
              <a:t>4/22/2021</a:t>
            </a:fld>
            <a:endParaRPr lang="en-US"/>
          </a:p>
        </p:txBody>
      </p:sp>
      <p:sp>
        <p:nvSpPr>
          <p:cNvPr id="6" name="Footer Placeholder 9">
            <a:extLst>
              <a:ext uri="{FF2B5EF4-FFF2-40B4-BE49-F238E27FC236}">
                <a16:creationId xmlns:a16="http://schemas.microsoft.com/office/drawing/2014/main" id="{4D5069C5-78CA-4B1B-87EF-D8ECBB35A7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1">
            <a:extLst>
              <a:ext uri="{FF2B5EF4-FFF2-40B4-BE49-F238E27FC236}">
                <a16:creationId xmlns:a16="http://schemas.microsoft.com/office/drawing/2014/main" id="{8C9E5D02-ADD9-4772-AFED-B8D381BF3F81}"/>
              </a:ext>
            </a:extLst>
          </p:cNvPr>
          <p:cNvSpPr>
            <a:spLocks noGrp="1"/>
          </p:cNvSpPr>
          <p:nvPr>
            <p:ph type="sldNum" sz="quarter" idx="12"/>
          </p:nvPr>
        </p:nvSpPr>
        <p:spPr/>
        <p:txBody>
          <a:bodyPr/>
          <a:lstStyle>
            <a:lvl1pPr>
              <a:defRPr/>
            </a:lvl1pPr>
          </a:lstStyle>
          <a:p>
            <a:fld id="{4C695762-F586-4A97-8487-02D653E0411D}" type="slidenum">
              <a:rPr lang="en-US" altLang="en-US"/>
              <a:pPr/>
              <a:t>‹#›</a:t>
            </a:fld>
            <a:endParaRPr lang="en-US" altLang="en-US"/>
          </a:p>
        </p:txBody>
      </p:sp>
    </p:spTree>
    <p:extLst>
      <p:ext uri="{BB962C8B-B14F-4D97-AF65-F5344CB8AC3E}">
        <p14:creationId xmlns:p14="http://schemas.microsoft.com/office/powerpoint/2010/main" val="74465392"/>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09201C-82EC-4129-BD96-4052616C7E28}"/>
              </a:ext>
            </a:extLst>
          </p:cNvPr>
          <p:cNvSpPr>
            <a:spLocks noGrp="1"/>
          </p:cNvSpPr>
          <p:nvPr>
            <p:ph type="dt" sz="half" idx="10"/>
          </p:nvPr>
        </p:nvSpPr>
        <p:spPr/>
        <p:txBody>
          <a:bodyPr/>
          <a:lstStyle>
            <a:lvl1pPr>
              <a:defRPr/>
            </a:lvl1pPr>
            <a:extLst/>
          </a:lstStyle>
          <a:p>
            <a:pPr>
              <a:defRPr/>
            </a:pPr>
            <a:fld id="{B1D4478B-C66A-400C-80FC-2DA8F09D4D8C}" type="datetime1">
              <a:rPr lang="en-US"/>
              <a:pPr>
                <a:defRPr/>
              </a:pPr>
              <a:t>4/22/2021</a:t>
            </a:fld>
            <a:endParaRPr lang="en-US"/>
          </a:p>
        </p:txBody>
      </p:sp>
      <p:sp>
        <p:nvSpPr>
          <p:cNvPr id="8" name="Footer Placeholder 7">
            <a:extLst>
              <a:ext uri="{FF2B5EF4-FFF2-40B4-BE49-F238E27FC236}">
                <a16:creationId xmlns:a16="http://schemas.microsoft.com/office/drawing/2014/main" id="{0CD1FE4B-4D60-4A13-A0A6-75FD892ABEE4}"/>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0BE6BB52-5BD6-4F4C-B1B6-530A76ECD13F}"/>
              </a:ext>
            </a:extLst>
          </p:cNvPr>
          <p:cNvSpPr>
            <a:spLocks noGrp="1"/>
          </p:cNvSpPr>
          <p:nvPr>
            <p:ph type="sldNum" sz="quarter" idx="12"/>
          </p:nvPr>
        </p:nvSpPr>
        <p:spPr/>
        <p:txBody>
          <a:bodyPr/>
          <a:lstStyle>
            <a:lvl1pPr>
              <a:defRPr/>
            </a:lvl1pPr>
          </a:lstStyle>
          <a:p>
            <a:fld id="{D578D6C3-6C59-427D-8EC1-0B3923E9AEA1}" type="slidenum">
              <a:rPr lang="en-US" altLang="en-US"/>
              <a:pPr/>
              <a:t>‹#›</a:t>
            </a:fld>
            <a:endParaRPr lang="en-US" altLang="en-US"/>
          </a:p>
        </p:txBody>
      </p:sp>
    </p:spTree>
    <p:extLst>
      <p:ext uri="{BB962C8B-B14F-4D97-AF65-F5344CB8AC3E}">
        <p14:creationId xmlns:p14="http://schemas.microsoft.com/office/powerpoint/2010/main" val="223446686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a:extLst>
              <a:ext uri="{FF2B5EF4-FFF2-40B4-BE49-F238E27FC236}">
                <a16:creationId xmlns:a16="http://schemas.microsoft.com/office/drawing/2014/main" id="{E62E0E96-85C6-4157-A0ED-8B102B1DB80E}"/>
              </a:ext>
            </a:extLst>
          </p:cNvPr>
          <p:cNvSpPr>
            <a:spLocks noGrp="1"/>
          </p:cNvSpPr>
          <p:nvPr>
            <p:ph type="dt" sz="half" idx="10"/>
          </p:nvPr>
        </p:nvSpPr>
        <p:spPr/>
        <p:txBody>
          <a:bodyPr/>
          <a:lstStyle>
            <a:lvl1pPr>
              <a:defRPr/>
            </a:lvl1pPr>
          </a:lstStyle>
          <a:p>
            <a:pPr>
              <a:defRPr/>
            </a:pPr>
            <a:fld id="{481E406C-F356-4596-A422-C430CDEB8F05}" type="datetime1">
              <a:rPr lang="en-US"/>
              <a:pPr>
                <a:defRPr/>
              </a:pPr>
              <a:t>4/22/2021</a:t>
            </a:fld>
            <a:endParaRPr lang="en-US"/>
          </a:p>
        </p:txBody>
      </p:sp>
      <p:sp>
        <p:nvSpPr>
          <p:cNvPr id="4" name="Footer Placeholder 9">
            <a:extLst>
              <a:ext uri="{FF2B5EF4-FFF2-40B4-BE49-F238E27FC236}">
                <a16:creationId xmlns:a16="http://schemas.microsoft.com/office/drawing/2014/main" id="{13650D74-40C9-4A44-BC88-B447C277BDE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04C42B60-03C2-4BD0-B0B6-40CBD749365E}"/>
              </a:ext>
            </a:extLst>
          </p:cNvPr>
          <p:cNvSpPr>
            <a:spLocks noGrp="1"/>
          </p:cNvSpPr>
          <p:nvPr>
            <p:ph type="sldNum" sz="quarter" idx="12"/>
          </p:nvPr>
        </p:nvSpPr>
        <p:spPr/>
        <p:txBody>
          <a:bodyPr/>
          <a:lstStyle>
            <a:lvl1pPr>
              <a:defRPr/>
            </a:lvl1pPr>
          </a:lstStyle>
          <a:p>
            <a:fld id="{155E6146-26FE-4D7E-9717-2A2EE6660419}" type="slidenum">
              <a:rPr lang="en-US" altLang="en-US"/>
              <a:pPr/>
              <a:t>‹#›</a:t>
            </a:fld>
            <a:endParaRPr lang="en-US" altLang="en-US"/>
          </a:p>
        </p:txBody>
      </p:sp>
    </p:spTree>
    <p:extLst>
      <p:ext uri="{BB962C8B-B14F-4D97-AF65-F5344CB8AC3E}">
        <p14:creationId xmlns:p14="http://schemas.microsoft.com/office/powerpoint/2010/main" val="121043627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8D0514-1B8E-4F41-94B5-F43976960052}"/>
              </a:ext>
            </a:extLst>
          </p:cNvPr>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Rectangle 2">
            <a:extLst>
              <a:ext uri="{FF2B5EF4-FFF2-40B4-BE49-F238E27FC236}">
                <a16:creationId xmlns:a16="http://schemas.microsoft.com/office/drawing/2014/main" id="{17DC19D3-C68D-4B27-B8C1-D5DACB497422}"/>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Date Placeholder 1">
            <a:extLst>
              <a:ext uri="{FF2B5EF4-FFF2-40B4-BE49-F238E27FC236}">
                <a16:creationId xmlns:a16="http://schemas.microsoft.com/office/drawing/2014/main" id="{D9C4D949-E4E5-4E24-A992-A4012A40ACA6}"/>
              </a:ext>
            </a:extLst>
          </p:cNvPr>
          <p:cNvSpPr>
            <a:spLocks noGrp="1"/>
          </p:cNvSpPr>
          <p:nvPr>
            <p:ph type="dt" sz="half" idx="10"/>
          </p:nvPr>
        </p:nvSpPr>
        <p:spPr/>
        <p:txBody>
          <a:bodyPr/>
          <a:lstStyle>
            <a:lvl1pPr>
              <a:defRPr/>
            </a:lvl1pPr>
            <a:extLst/>
          </a:lstStyle>
          <a:p>
            <a:pPr>
              <a:defRPr/>
            </a:pPr>
            <a:fld id="{377B1A0A-861B-4BA3-9FCF-C0A0685E699E}" type="datetime1">
              <a:rPr lang="en-US"/>
              <a:pPr>
                <a:defRPr/>
              </a:pPr>
              <a:t>4/22/2021</a:t>
            </a:fld>
            <a:endParaRPr lang="en-US"/>
          </a:p>
        </p:txBody>
      </p:sp>
      <p:sp>
        <p:nvSpPr>
          <p:cNvPr id="5" name="Footer Placeholder 2">
            <a:extLst>
              <a:ext uri="{FF2B5EF4-FFF2-40B4-BE49-F238E27FC236}">
                <a16:creationId xmlns:a16="http://schemas.microsoft.com/office/drawing/2014/main" id="{EF611562-2F45-4999-B353-CD95FDE3D296}"/>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3">
            <a:extLst>
              <a:ext uri="{FF2B5EF4-FFF2-40B4-BE49-F238E27FC236}">
                <a16:creationId xmlns:a16="http://schemas.microsoft.com/office/drawing/2014/main" id="{3AC8816B-94D8-4A1A-BF40-12C4374F5F97}"/>
              </a:ext>
            </a:extLst>
          </p:cNvPr>
          <p:cNvSpPr>
            <a:spLocks noGrp="1"/>
          </p:cNvSpPr>
          <p:nvPr>
            <p:ph type="sldNum" sz="quarter" idx="12"/>
          </p:nvPr>
        </p:nvSpPr>
        <p:spPr/>
        <p:txBody>
          <a:bodyPr/>
          <a:lstStyle>
            <a:lvl1pPr>
              <a:defRPr/>
            </a:lvl1pPr>
          </a:lstStyle>
          <a:p>
            <a:fld id="{AC5F9D81-3CE5-4656-9FE0-4C44CBE9975F}" type="slidenum">
              <a:rPr lang="en-US" altLang="en-US"/>
              <a:pPr/>
              <a:t>‹#›</a:t>
            </a:fld>
            <a:endParaRPr lang="en-US" altLang="en-US"/>
          </a:p>
        </p:txBody>
      </p:sp>
    </p:spTree>
    <p:extLst>
      <p:ext uri="{BB962C8B-B14F-4D97-AF65-F5344CB8AC3E}">
        <p14:creationId xmlns:p14="http://schemas.microsoft.com/office/powerpoint/2010/main" val="280349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2A3BF9-1945-4868-8A53-2AE57C11016E}"/>
              </a:ext>
            </a:extLst>
          </p:cNvPr>
          <p:cNvSpPr>
            <a:spLocks noGrp="1"/>
          </p:cNvSpPr>
          <p:nvPr>
            <p:ph type="dt" sz="half" idx="10"/>
          </p:nvPr>
        </p:nvSpPr>
        <p:spPr/>
        <p:txBody>
          <a:bodyPr/>
          <a:lstStyle>
            <a:lvl1pPr>
              <a:defRPr/>
            </a:lvl1pPr>
            <a:extLst/>
          </a:lstStyle>
          <a:p>
            <a:pPr>
              <a:defRPr/>
            </a:pPr>
            <a:fld id="{9156BAEC-6DBA-48D2-AC1E-6212F30DBF04}" type="datetime1">
              <a:rPr lang="en-US"/>
              <a:pPr>
                <a:defRPr/>
              </a:pPr>
              <a:t>4/22/2021</a:t>
            </a:fld>
            <a:endParaRPr lang="en-US"/>
          </a:p>
        </p:txBody>
      </p:sp>
      <p:sp>
        <p:nvSpPr>
          <p:cNvPr id="6" name="Footer Placeholder 5">
            <a:extLst>
              <a:ext uri="{FF2B5EF4-FFF2-40B4-BE49-F238E27FC236}">
                <a16:creationId xmlns:a16="http://schemas.microsoft.com/office/drawing/2014/main" id="{9553C8B3-9F73-4F95-8169-5C2FF0449700}"/>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A9A92042-C658-40AB-943F-93ED5FE21096}"/>
              </a:ext>
            </a:extLst>
          </p:cNvPr>
          <p:cNvSpPr>
            <a:spLocks noGrp="1"/>
          </p:cNvSpPr>
          <p:nvPr>
            <p:ph type="sldNum" sz="quarter" idx="12"/>
          </p:nvPr>
        </p:nvSpPr>
        <p:spPr/>
        <p:txBody>
          <a:bodyPr/>
          <a:lstStyle>
            <a:lvl1pPr>
              <a:defRPr/>
            </a:lvl1pPr>
          </a:lstStyle>
          <a:p>
            <a:fld id="{B0C28044-DD4A-41CE-BEE8-DB41AAB922DA}" type="slidenum">
              <a:rPr lang="en-US" altLang="en-US"/>
              <a:pPr/>
              <a:t>‹#›</a:t>
            </a:fld>
            <a:endParaRPr lang="en-US" altLang="en-US"/>
          </a:p>
        </p:txBody>
      </p:sp>
    </p:spTree>
    <p:extLst>
      <p:ext uri="{BB962C8B-B14F-4D97-AF65-F5344CB8AC3E}">
        <p14:creationId xmlns:p14="http://schemas.microsoft.com/office/powerpoint/2010/main" val="2802627224"/>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4B5572-A0A2-4C71-93C3-0D36BE6EAE78}"/>
              </a:ext>
            </a:extLst>
          </p:cNvPr>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a:lnSpc>
                <a:spcPts val="3000"/>
              </a:lnSpc>
              <a:spcBef>
                <a:spcPts val="600"/>
              </a:spcBef>
              <a:buClr>
                <a:schemeClr val="accent1"/>
              </a:buClr>
              <a:buSzPct val="80000"/>
              <a:buFont typeface="Wingdings 2"/>
              <a:buNone/>
              <a:defRPr/>
            </a:pPr>
            <a:endParaRPr lang="en-US" sz="3200">
              <a:latin typeface="+mn-lt"/>
              <a:ea typeface="+mn-ea"/>
            </a:endParaRPr>
          </a:p>
        </p:txBody>
      </p:sp>
      <p:sp>
        <p:nvSpPr>
          <p:cNvPr id="6" name="Flowchart: Process 5">
            <a:extLst>
              <a:ext uri="{FF2B5EF4-FFF2-40B4-BE49-F238E27FC236}">
                <a16:creationId xmlns:a16="http://schemas.microsoft.com/office/drawing/2014/main" id="{F3E1FC83-B773-47A8-8538-E521C96E089D}"/>
              </a:ext>
            </a:extLst>
          </p:cNvPr>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Flowchart: Process 6">
            <a:extLst>
              <a:ext uri="{FF2B5EF4-FFF2-40B4-BE49-F238E27FC236}">
                <a16:creationId xmlns:a16="http://schemas.microsoft.com/office/drawing/2014/main" id="{271A0ABD-A224-4F3F-B70E-1CD42614B6EE}"/>
              </a:ext>
            </a:extLst>
          </p:cNvPr>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a:extLst>
              <a:ext uri="{FF2B5EF4-FFF2-40B4-BE49-F238E27FC236}">
                <a16:creationId xmlns:a16="http://schemas.microsoft.com/office/drawing/2014/main" id="{61F81FD0-30C6-4BDC-9DC2-6F5809316BC8}"/>
              </a:ext>
            </a:extLst>
          </p:cNvPr>
          <p:cNvSpPr>
            <a:spLocks noGrp="1"/>
          </p:cNvSpPr>
          <p:nvPr>
            <p:ph type="dt" sz="half" idx="10"/>
          </p:nvPr>
        </p:nvSpPr>
        <p:spPr/>
        <p:txBody>
          <a:bodyPr/>
          <a:lstStyle>
            <a:lvl1pPr>
              <a:defRPr/>
            </a:lvl1pPr>
            <a:extLst/>
          </a:lstStyle>
          <a:p>
            <a:pPr>
              <a:defRPr/>
            </a:pPr>
            <a:fld id="{83825B61-1638-4F27-8A8B-1F2DEB900010}" type="datetime1">
              <a:rPr lang="en-US"/>
              <a:pPr>
                <a:defRPr/>
              </a:pPr>
              <a:t>4/22/2021</a:t>
            </a:fld>
            <a:endParaRPr lang="en-US"/>
          </a:p>
        </p:txBody>
      </p:sp>
      <p:sp>
        <p:nvSpPr>
          <p:cNvPr id="9" name="Footer Placeholder 5">
            <a:extLst>
              <a:ext uri="{FF2B5EF4-FFF2-40B4-BE49-F238E27FC236}">
                <a16:creationId xmlns:a16="http://schemas.microsoft.com/office/drawing/2014/main" id="{CCD7622E-880A-4382-8161-76DEA5A1F5DF}"/>
              </a:ext>
            </a:extLst>
          </p:cNvPr>
          <p:cNvSpPr>
            <a:spLocks noGrp="1"/>
          </p:cNvSpPr>
          <p:nvPr>
            <p:ph type="ftr" sz="quarter" idx="11"/>
          </p:nvPr>
        </p:nvSpPr>
        <p:spPr/>
        <p:txBody>
          <a:bodyPr/>
          <a:lstStyle>
            <a:lvl1pPr>
              <a:defRPr/>
            </a:lvl1pPr>
            <a:extLst/>
          </a:lstStyle>
          <a:p>
            <a:pPr>
              <a:defRPr/>
            </a:pPr>
            <a:endParaRPr lang="en-US"/>
          </a:p>
        </p:txBody>
      </p:sp>
      <p:sp>
        <p:nvSpPr>
          <p:cNvPr id="10" name="Slide Number Placeholder 6">
            <a:extLst>
              <a:ext uri="{FF2B5EF4-FFF2-40B4-BE49-F238E27FC236}">
                <a16:creationId xmlns:a16="http://schemas.microsoft.com/office/drawing/2014/main" id="{288D4D7C-A05B-400B-B94F-AA932EB27453}"/>
              </a:ext>
            </a:extLst>
          </p:cNvPr>
          <p:cNvSpPr>
            <a:spLocks noGrp="1"/>
          </p:cNvSpPr>
          <p:nvPr>
            <p:ph type="sldNum" sz="quarter" idx="12"/>
          </p:nvPr>
        </p:nvSpPr>
        <p:spPr/>
        <p:txBody>
          <a:bodyPr/>
          <a:lstStyle>
            <a:lvl1pPr>
              <a:defRPr/>
            </a:lvl1pPr>
          </a:lstStyle>
          <a:p>
            <a:fld id="{4D36B8D1-02DD-4975-8D7A-9C4B8E822A4A}" type="slidenum">
              <a:rPr lang="en-US" altLang="en-US"/>
              <a:pPr/>
              <a:t>‹#›</a:t>
            </a:fld>
            <a:endParaRPr lang="en-US" altLang="en-US"/>
          </a:p>
        </p:txBody>
      </p:sp>
    </p:spTree>
    <p:extLst>
      <p:ext uri="{BB962C8B-B14F-4D97-AF65-F5344CB8AC3E}">
        <p14:creationId xmlns:p14="http://schemas.microsoft.com/office/powerpoint/2010/main" val="3655141129"/>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a:extLst>
              <a:ext uri="{FF2B5EF4-FFF2-40B4-BE49-F238E27FC236}">
                <a16:creationId xmlns:a16="http://schemas.microsoft.com/office/drawing/2014/main" id="{C3092D3F-34F0-497B-909F-6E79081D2011}"/>
              </a:ext>
            </a:extLst>
          </p:cNvP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59ACC61E-B7AC-469E-A020-068F4FA38AC7}"/>
              </a:ext>
            </a:extLst>
          </p:cNvPr>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Donut 10">
            <a:extLst>
              <a:ext uri="{FF2B5EF4-FFF2-40B4-BE49-F238E27FC236}">
                <a16:creationId xmlns:a16="http://schemas.microsoft.com/office/drawing/2014/main" id="{5FFFD363-2B90-4D87-95BA-D559916A0ADD}"/>
              </a:ext>
            </a:extLst>
          </p:cNvPr>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604F233F-BCD3-4567-AA1B-42C34F6CF082}"/>
              </a:ext>
            </a:extLst>
          </p:cNvPr>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Title Placeholder 4">
            <a:extLst>
              <a:ext uri="{FF2B5EF4-FFF2-40B4-BE49-F238E27FC236}">
                <a16:creationId xmlns:a16="http://schemas.microsoft.com/office/drawing/2014/main" id="{0ADA60EA-55F8-4125-A74A-10D16535B011}"/>
              </a:ext>
            </a:extLst>
          </p:cNvPr>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1033" name="Text Placeholder 8">
            <a:extLst>
              <a:ext uri="{FF2B5EF4-FFF2-40B4-BE49-F238E27FC236}">
                <a16:creationId xmlns:a16="http://schemas.microsoft.com/office/drawing/2014/main" id="{E5DFEEB5-23E1-4F39-8E6A-4B1DAC6E36B1}"/>
              </a:ext>
            </a:extLst>
          </p:cNvPr>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a:extLst>
              <a:ext uri="{FF2B5EF4-FFF2-40B4-BE49-F238E27FC236}">
                <a16:creationId xmlns:a16="http://schemas.microsoft.com/office/drawing/2014/main" id="{09778657-53A7-4FE9-BEB7-F59CA8BDBD5E}"/>
              </a:ext>
            </a:extLst>
          </p:cNvPr>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ea typeface="ＭＳ Ｐゴシック"/>
                <a:cs typeface="ＭＳ Ｐゴシック"/>
              </a:defRPr>
            </a:lvl1pPr>
            <a:extLst/>
          </a:lstStyle>
          <a:p>
            <a:pPr>
              <a:defRPr/>
            </a:pPr>
            <a:fld id="{88E11AB8-0949-4D03-83A4-B882485860FB}" type="datetime1">
              <a:rPr lang="en-US"/>
              <a:pPr>
                <a:defRPr/>
              </a:pPr>
              <a:t>4/22/2021</a:t>
            </a:fld>
            <a:endParaRPr lang="en-US"/>
          </a:p>
        </p:txBody>
      </p:sp>
      <p:sp>
        <p:nvSpPr>
          <p:cNvPr id="10" name="Footer Placeholder 9">
            <a:extLst>
              <a:ext uri="{FF2B5EF4-FFF2-40B4-BE49-F238E27FC236}">
                <a16:creationId xmlns:a16="http://schemas.microsoft.com/office/drawing/2014/main" id="{0B14C292-6C76-4011-A9EF-3B843712E780}"/>
              </a:ext>
            </a:extLst>
          </p:cNvPr>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ea typeface="ＭＳ Ｐゴシック"/>
                <a:cs typeface="ＭＳ Ｐゴシック"/>
              </a:defRPr>
            </a:lvl1pPr>
            <a:extLst/>
          </a:lstStyle>
          <a:p>
            <a:pPr>
              <a:defRPr/>
            </a:pPr>
            <a:endParaRPr lang="en-US"/>
          </a:p>
        </p:txBody>
      </p:sp>
      <p:sp>
        <p:nvSpPr>
          <p:cNvPr id="22" name="Slide Number Placeholder 21">
            <a:extLst>
              <a:ext uri="{FF2B5EF4-FFF2-40B4-BE49-F238E27FC236}">
                <a16:creationId xmlns:a16="http://schemas.microsoft.com/office/drawing/2014/main" id="{657BEE80-2A0F-4ABA-9C72-791269F567F0}"/>
              </a:ext>
            </a:extLst>
          </p:cNvPr>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5A788"/>
                </a:solidFill>
              </a:defRPr>
            </a:lvl1pPr>
          </a:lstStyle>
          <a:p>
            <a:fld id="{487F2ACB-6990-48C1-82EE-354C83D2F469}" type="slidenum">
              <a:rPr lang="en-US" altLang="en-US"/>
              <a:pPr/>
              <a:t>‹#›</a:t>
            </a:fld>
            <a:endParaRPr lang="en-US" altLang="en-US"/>
          </a:p>
        </p:txBody>
      </p:sp>
      <p:sp>
        <p:nvSpPr>
          <p:cNvPr id="15" name="Rectangle 14">
            <a:extLst>
              <a:ext uri="{FF2B5EF4-FFF2-40B4-BE49-F238E27FC236}">
                <a16:creationId xmlns:a16="http://schemas.microsoft.com/office/drawing/2014/main" id="{641D3A5A-7267-4E1A-9216-5A44DB5FC19B}"/>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92" r:id="rId1"/>
    <p:sldLayoutId id="2147483687" r:id="rId2"/>
    <p:sldLayoutId id="2147483693" r:id="rId3"/>
    <p:sldLayoutId id="2147483688" r:id="rId4"/>
    <p:sldLayoutId id="2147483694" r:id="rId5"/>
    <p:sldLayoutId id="2147483689" r:id="rId6"/>
    <p:sldLayoutId id="2147483695" r:id="rId7"/>
    <p:sldLayoutId id="2147483696" r:id="rId8"/>
    <p:sldLayoutId id="2147483697" r:id="rId9"/>
    <p:sldLayoutId id="2147483690" r:id="rId10"/>
    <p:sldLayoutId id="2147483691" r:id="rId11"/>
  </p:sldLayoutIdLst>
  <p:hf hdr="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stemconnector.org/" TargetMode="External"/><Relationship Id="rId7" Type="http://schemas.openxmlformats.org/officeDocument/2006/relationships/hyperlink" Target="http://www.nsf.gov/index.jsp"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hyperlink" Target="http://www.changetheequation.org/"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www.4-h.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2">
            <a:extLst>
              <a:ext uri="{FF2B5EF4-FFF2-40B4-BE49-F238E27FC236}">
                <a16:creationId xmlns:a16="http://schemas.microsoft.com/office/drawing/2014/main" id="{27F2B6AF-321D-4FBE-A8DA-801003000CFC}"/>
              </a:ext>
            </a:extLst>
          </p:cNvPr>
          <p:cNvSpPr>
            <a:spLocks noGrp="1"/>
          </p:cNvSpPr>
          <p:nvPr>
            <p:ph type="ctrTitle"/>
          </p:nvPr>
        </p:nvSpPr>
        <p:spPr>
          <a:xfrm>
            <a:off x="1412875" y="2241550"/>
            <a:ext cx="6794500" cy="1720850"/>
          </a:xfrm>
        </p:spPr>
        <p:txBody>
          <a:bodyPr>
            <a:noAutofit/>
          </a:bodyPr>
          <a:lstStyle/>
          <a:p>
            <a:pPr algn="ctr" eaLnBrk="1" fontAlgn="auto" hangingPunct="1">
              <a:spcAft>
                <a:spcPts val="0"/>
              </a:spcAft>
              <a:defRPr/>
            </a:pPr>
            <a:r>
              <a:rPr lang="en-US" sz="3600" dirty="0">
                <a:solidFill>
                  <a:schemeClr val="tx2">
                    <a:satMod val="130000"/>
                  </a:schemeClr>
                </a:solidFill>
                <a:ea typeface="ＭＳ Ｐゴシック"/>
                <a:cs typeface="ＭＳ Ｐゴシック"/>
              </a:rPr>
              <a:t>STEM EDUCATION REFORM</a:t>
            </a:r>
            <a:br>
              <a:rPr lang="en-US" sz="3600" dirty="0">
                <a:solidFill>
                  <a:schemeClr val="tx2">
                    <a:satMod val="130000"/>
                  </a:schemeClr>
                </a:solidFill>
                <a:ea typeface="ＭＳ Ｐゴシック"/>
                <a:cs typeface="ＭＳ Ｐゴシック"/>
              </a:rPr>
            </a:br>
            <a:br>
              <a:rPr lang="en-US" sz="3600" dirty="0">
                <a:solidFill>
                  <a:schemeClr val="tx2">
                    <a:satMod val="130000"/>
                  </a:schemeClr>
                </a:solidFill>
                <a:ea typeface="ＭＳ Ｐゴシック"/>
                <a:cs typeface="ＭＳ Ｐゴシック"/>
              </a:rPr>
            </a:br>
            <a:r>
              <a:rPr lang="en-US" sz="3600" dirty="0">
                <a:solidFill>
                  <a:schemeClr val="tx2">
                    <a:satMod val="130000"/>
                  </a:schemeClr>
                </a:solidFill>
                <a:ea typeface="ＭＳ Ｐゴシック"/>
                <a:cs typeface="ＭＳ Ｐゴシック"/>
              </a:rPr>
              <a:t>WHAT IS IT?</a:t>
            </a:r>
            <a:br>
              <a:rPr lang="en-US" sz="3600" dirty="0">
                <a:solidFill>
                  <a:schemeClr val="tx2">
                    <a:satMod val="130000"/>
                  </a:schemeClr>
                </a:solidFill>
                <a:ea typeface="ＭＳ Ｐゴシック"/>
                <a:cs typeface="ＭＳ Ｐゴシック"/>
              </a:rPr>
            </a:br>
            <a:endParaRPr lang="en-US" sz="3600" dirty="0">
              <a:solidFill>
                <a:schemeClr val="tx2">
                  <a:satMod val="130000"/>
                </a:schemeClr>
              </a:solidFill>
              <a:ea typeface="ＭＳ Ｐゴシック"/>
              <a:cs typeface="ＭＳ Ｐゴシック"/>
            </a:endParaRPr>
          </a:p>
        </p:txBody>
      </p:sp>
      <p:sp>
        <p:nvSpPr>
          <p:cNvPr id="8195" name="Content Placeholder 5">
            <a:extLst>
              <a:ext uri="{FF2B5EF4-FFF2-40B4-BE49-F238E27FC236}">
                <a16:creationId xmlns:a16="http://schemas.microsoft.com/office/drawing/2014/main" id="{656F8A5B-8065-43A1-9A94-92BC6A9C3D4A}"/>
              </a:ext>
            </a:extLst>
          </p:cNvPr>
          <p:cNvSpPr>
            <a:spLocks/>
          </p:cNvSpPr>
          <p:nvPr/>
        </p:nvSpPr>
        <p:spPr bwMode="auto">
          <a:xfrm>
            <a:off x="1746250" y="5338763"/>
            <a:ext cx="298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a:t>Randolph J. Guschl</a:t>
            </a:r>
          </a:p>
          <a:p>
            <a:pPr eaLnBrk="1" hangingPunct="1"/>
            <a:r>
              <a:rPr lang="en-US" altLang="en-US" sz="1600" b="1"/>
              <a:t>302-547-2256</a:t>
            </a:r>
          </a:p>
          <a:p>
            <a:pPr eaLnBrk="1" hangingPunct="1"/>
            <a:r>
              <a:rPr lang="en-US" altLang="en-US" sz="1600" b="1"/>
              <a:t>guschlrj@gmail.com			</a:t>
            </a:r>
            <a:r>
              <a:rPr lang="en-US" altLang="en-US" sz="1200" b="1"/>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BD1B61-E23E-4127-BD63-9CB2BCBF1C5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C0A96FFF-A3EF-428F-9E54-ECC5A3E40CD4}" type="slidenum">
              <a:rPr lang="en-US" altLang="en-US">
                <a:solidFill>
                  <a:srgbClr val="B5A788"/>
                </a:solidFill>
              </a:rPr>
              <a:pPr eaLnBrk="1" hangingPunct="1"/>
              <a:t>10</a:t>
            </a:fld>
            <a:endParaRPr lang="en-US" altLang="en-US">
              <a:solidFill>
                <a:srgbClr val="B5A788"/>
              </a:solidFill>
            </a:endParaRPr>
          </a:p>
        </p:txBody>
      </p:sp>
      <p:sp>
        <p:nvSpPr>
          <p:cNvPr id="17411" name="TextBox 4">
            <a:extLst>
              <a:ext uri="{FF2B5EF4-FFF2-40B4-BE49-F238E27FC236}">
                <a16:creationId xmlns:a16="http://schemas.microsoft.com/office/drawing/2014/main" id="{654AE539-13CD-4904-8129-17D4085A84B3}"/>
              </a:ext>
            </a:extLst>
          </p:cNvPr>
          <p:cNvSpPr txBox="1">
            <a:spLocks noChangeArrowheads="1"/>
          </p:cNvSpPr>
          <p:nvPr/>
        </p:nvSpPr>
        <p:spPr bwMode="auto">
          <a:xfrm>
            <a:off x="1062038" y="296863"/>
            <a:ext cx="775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a:t>Agriculture Industry</a:t>
            </a:r>
          </a:p>
        </p:txBody>
      </p:sp>
      <p:sp>
        <p:nvSpPr>
          <p:cNvPr id="6" name="TextBox 5">
            <a:extLst>
              <a:ext uri="{FF2B5EF4-FFF2-40B4-BE49-F238E27FC236}">
                <a16:creationId xmlns:a16="http://schemas.microsoft.com/office/drawing/2014/main" id="{321AC0E7-4174-4BFD-88E4-007CBD41D2BB}"/>
              </a:ext>
            </a:extLst>
          </p:cNvPr>
          <p:cNvSpPr txBox="1"/>
          <p:nvPr/>
        </p:nvSpPr>
        <p:spPr>
          <a:xfrm>
            <a:off x="1187450" y="1039813"/>
            <a:ext cx="7042150" cy="5078412"/>
          </a:xfrm>
          <a:prstGeom prst="rect">
            <a:avLst/>
          </a:prstGeom>
          <a:noFill/>
        </p:spPr>
        <p:txBody>
          <a:bodyPr>
            <a:spAutoFit/>
          </a:bodyPr>
          <a:lstStyle/>
          <a:p>
            <a:pPr>
              <a:defRPr/>
            </a:pPr>
            <a:r>
              <a:rPr lang="en-US" dirty="0">
                <a:latin typeface="Arial" charset="0"/>
                <a:ea typeface="ＭＳ Ｐゴシック"/>
                <a:cs typeface="ＭＳ Ｐゴシック"/>
              </a:rPr>
              <a:t>Demands on agriculture are huge and increasing.</a:t>
            </a:r>
          </a:p>
          <a:p>
            <a:pPr>
              <a:defRPr/>
            </a:pPr>
            <a:endParaRPr lang="en-US" dirty="0">
              <a:latin typeface="Arial" charset="0"/>
              <a:ea typeface="ＭＳ Ｐゴシック"/>
              <a:cs typeface="ＭＳ Ｐゴシック"/>
            </a:endParaRPr>
          </a:p>
          <a:p>
            <a:pPr marL="285750" indent="-285750">
              <a:buFont typeface="Arial" pitchFamily="34" charset="0"/>
              <a:buChar char="•"/>
              <a:defRPr/>
            </a:pPr>
            <a:r>
              <a:rPr lang="en-US" dirty="0">
                <a:latin typeface="Arial" charset="0"/>
                <a:ea typeface="ＭＳ Ｐゴシック"/>
                <a:cs typeface="ＭＳ Ｐゴシック"/>
              </a:rPr>
              <a:t>In October 2011, the global population reached 7 billion.  The FAO estimates that the world population will reach 9 billion by 2050.  It is estimated that approximately 8 billion of those people will be in developing regions. (FAO)</a:t>
            </a:r>
          </a:p>
          <a:p>
            <a:pPr marL="285750" indent="-285750">
              <a:buFont typeface="Arial" pitchFamily="34" charset="0"/>
              <a:buChar char="•"/>
              <a:defRPr/>
            </a:pPr>
            <a:endParaRPr lang="en-US" dirty="0">
              <a:latin typeface="Arial" charset="0"/>
              <a:ea typeface="ＭＳ Ｐゴシック"/>
              <a:cs typeface="ＭＳ Ｐゴシック"/>
            </a:endParaRPr>
          </a:p>
          <a:p>
            <a:pPr marL="285750" indent="-285750">
              <a:buFont typeface="Arial" pitchFamily="34" charset="0"/>
              <a:buChar char="•"/>
              <a:defRPr/>
            </a:pPr>
            <a:r>
              <a:rPr lang="en-US" dirty="0">
                <a:latin typeface="Arial" charset="0"/>
                <a:ea typeface="ＭＳ Ｐゴシック"/>
                <a:cs typeface="ＭＳ Ｐゴシック"/>
              </a:rPr>
              <a:t>Today, 1 billion people are living in chronic hunger. (FAO)</a:t>
            </a:r>
          </a:p>
          <a:p>
            <a:pPr marL="285750" indent="-285750">
              <a:buFont typeface="Arial" pitchFamily="34" charset="0"/>
              <a:buChar char="•"/>
              <a:defRPr/>
            </a:pPr>
            <a:endParaRPr lang="en-US" dirty="0">
              <a:latin typeface="Arial" charset="0"/>
              <a:ea typeface="ＭＳ Ｐゴシック"/>
              <a:cs typeface="ＭＳ Ｐゴシック"/>
            </a:endParaRPr>
          </a:p>
          <a:p>
            <a:pPr marL="285750" indent="-285750">
              <a:buFont typeface="Arial" pitchFamily="34" charset="0"/>
              <a:buChar char="•"/>
              <a:defRPr/>
            </a:pPr>
            <a:r>
              <a:rPr lang="en-US" dirty="0">
                <a:latin typeface="Arial" charset="0"/>
                <a:ea typeface="ＭＳ Ｐゴシック"/>
                <a:cs typeface="ＭＳ Ｐゴシック"/>
              </a:rPr>
              <a:t>Roughly 3.5 million children under the age of five die each year from causes related to under-nutrition in developing countries. (World Bank)</a:t>
            </a:r>
          </a:p>
          <a:p>
            <a:pPr marL="285750" indent="-285750">
              <a:buFont typeface="Arial" pitchFamily="34" charset="0"/>
              <a:buChar char="•"/>
              <a:defRPr/>
            </a:pPr>
            <a:endParaRPr lang="en-US" dirty="0">
              <a:latin typeface="Arial" charset="0"/>
              <a:ea typeface="ＭＳ Ｐゴシック"/>
              <a:cs typeface="ＭＳ Ｐゴシック"/>
            </a:endParaRPr>
          </a:p>
          <a:p>
            <a:pPr marL="285750" indent="-285750">
              <a:buFont typeface="Arial" pitchFamily="34" charset="0"/>
              <a:buChar char="•"/>
              <a:defRPr/>
            </a:pPr>
            <a:r>
              <a:rPr lang="en-US" dirty="0">
                <a:latin typeface="Arial" charset="0"/>
                <a:ea typeface="ＭＳ Ｐゴシック"/>
                <a:cs typeface="ＭＳ Ｐゴシック"/>
              </a:rPr>
              <a:t>To feed the world in 2050, agriculture output will need to increase by 70%.  This will require agriculture productivity to grow at a rate of at least 1.75% from relatively fixed resources compared to the average rate of 1.4% over the past four years. (OECD, GHI)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a:extLst>
              <a:ext uri="{FF2B5EF4-FFF2-40B4-BE49-F238E27FC236}">
                <a16:creationId xmlns:a16="http://schemas.microsoft.com/office/drawing/2014/main" id="{C7D51E7A-0FA7-4163-A008-3E209C5DE6E8}"/>
              </a:ext>
            </a:extLst>
          </p:cNvPr>
          <p:cNvSpPr txBox="1">
            <a:spLocks noChangeArrowheads="1"/>
          </p:cNvSpPr>
          <p:nvPr/>
        </p:nvSpPr>
        <p:spPr bwMode="auto">
          <a:xfrm>
            <a:off x="1096963" y="407988"/>
            <a:ext cx="4749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a:t>Agriculture Industry</a:t>
            </a:r>
          </a:p>
        </p:txBody>
      </p:sp>
      <p:sp>
        <p:nvSpPr>
          <p:cNvPr id="5" name="TextBox 4">
            <a:extLst>
              <a:ext uri="{FF2B5EF4-FFF2-40B4-BE49-F238E27FC236}">
                <a16:creationId xmlns:a16="http://schemas.microsoft.com/office/drawing/2014/main" id="{D522A6E4-E44A-448A-874A-CE0BB8909BD5}"/>
              </a:ext>
            </a:extLst>
          </p:cNvPr>
          <p:cNvSpPr txBox="1"/>
          <p:nvPr/>
        </p:nvSpPr>
        <p:spPr>
          <a:xfrm>
            <a:off x="1255713" y="958850"/>
            <a:ext cx="7162800" cy="5334000"/>
          </a:xfrm>
          <a:prstGeom prst="rect">
            <a:avLst/>
          </a:prstGeom>
          <a:noFill/>
        </p:spPr>
        <p:txBody>
          <a:bodyPr>
            <a:spAutoFit/>
          </a:bodyPr>
          <a:lstStyle/>
          <a:p>
            <a:pPr>
              <a:defRPr/>
            </a:pPr>
            <a:r>
              <a:rPr lang="en-US" dirty="0">
                <a:latin typeface="Arial" charset="0"/>
                <a:ea typeface="ＭＳ Ｐゴシック"/>
                <a:cs typeface="ＭＳ Ｐゴシック"/>
              </a:rPr>
              <a:t>Science has contributed significantly to improving agricultural productivity over the past century.</a:t>
            </a:r>
          </a:p>
          <a:p>
            <a:pPr>
              <a:defRPr/>
            </a:pPr>
            <a:endParaRPr lang="en-US" dirty="0">
              <a:latin typeface="Arial" charset="0"/>
              <a:ea typeface="ＭＳ Ｐゴシック"/>
              <a:cs typeface="ＭＳ Ｐゴシック"/>
            </a:endParaRPr>
          </a:p>
          <a:p>
            <a:pPr marL="285750" indent="-285750">
              <a:lnSpc>
                <a:spcPts val="2000"/>
              </a:lnSpc>
              <a:spcAft>
                <a:spcPts val="600"/>
              </a:spcAft>
              <a:buFont typeface="Arial" pitchFamily="34" charset="0"/>
              <a:buChar char="•"/>
              <a:defRPr/>
            </a:pPr>
            <a:r>
              <a:rPr lang="en-US" sz="1600" dirty="0">
                <a:latin typeface="Arial" charset="0"/>
                <a:ea typeface="ＭＳ Ｐゴシック"/>
                <a:cs typeface="ＭＳ Ｐゴシック"/>
              </a:rPr>
              <a:t>Breeding – Borlaug was the father of the Green Revolution, breeding and adapting wheat and rice varieties to new lands and gaining acceptance for their production enabled yields to double in this important staple crop.</a:t>
            </a:r>
          </a:p>
          <a:p>
            <a:pPr marL="285750" indent="-285750">
              <a:lnSpc>
                <a:spcPts val="2000"/>
              </a:lnSpc>
              <a:spcAft>
                <a:spcPts val="600"/>
              </a:spcAft>
              <a:buFont typeface="Arial" pitchFamily="34" charset="0"/>
              <a:buChar char="•"/>
              <a:defRPr/>
            </a:pPr>
            <a:endParaRPr lang="en-US" sz="1600" dirty="0">
              <a:latin typeface="Arial" charset="0"/>
              <a:ea typeface="ＭＳ Ｐゴシック"/>
              <a:cs typeface="ＭＳ Ｐゴシック"/>
            </a:endParaRPr>
          </a:p>
          <a:p>
            <a:pPr marL="285750" indent="-285750">
              <a:lnSpc>
                <a:spcPts val="2000"/>
              </a:lnSpc>
              <a:spcAft>
                <a:spcPts val="600"/>
              </a:spcAft>
              <a:buFont typeface="Arial" pitchFamily="34" charset="0"/>
              <a:buChar char="•"/>
              <a:defRPr/>
            </a:pPr>
            <a:r>
              <a:rPr lang="en-US" sz="1600" dirty="0">
                <a:latin typeface="Arial" charset="0"/>
                <a:ea typeface="ＭＳ Ｐゴシック"/>
                <a:cs typeface="ＭＳ Ｐゴシック"/>
              </a:rPr>
              <a:t>Molecular breeding technologies – hybridization, tissue culture, mutagenesis, genetic transformation and marker technology have contributed (see Allard, 1999 in Pretty et al, 2010).</a:t>
            </a:r>
          </a:p>
          <a:p>
            <a:pPr marL="285750" indent="-285750">
              <a:lnSpc>
                <a:spcPts val="2000"/>
              </a:lnSpc>
              <a:spcAft>
                <a:spcPts val="600"/>
              </a:spcAft>
              <a:buFont typeface="Arial" pitchFamily="34" charset="0"/>
              <a:buChar char="•"/>
              <a:defRPr/>
            </a:pPr>
            <a:endParaRPr lang="en-US" sz="1600" dirty="0">
              <a:latin typeface="Arial" charset="0"/>
              <a:ea typeface="ＭＳ Ｐゴシック"/>
              <a:cs typeface="ＭＳ Ｐゴシック"/>
            </a:endParaRPr>
          </a:p>
          <a:p>
            <a:pPr marL="285750" indent="-285750">
              <a:lnSpc>
                <a:spcPts val="2000"/>
              </a:lnSpc>
              <a:spcAft>
                <a:spcPts val="600"/>
              </a:spcAft>
              <a:buFont typeface="Arial" pitchFamily="34" charset="0"/>
              <a:buChar char="•"/>
              <a:defRPr/>
            </a:pPr>
            <a:r>
              <a:rPr lang="en-US" sz="1600" dirty="0" err="1">
                <a:latin typeface="Arial" charset="0"/>
                <a:ea typeface="ＭＳ Ｐゴシック"/>
                <a:cs typeface="ＭＳ Ｐゴシック"/>
              </a:rPr>
              <a:t>Transgenics</a:t>
            </a:r>
            <a:r>
              <a:rPr lang="en-US" sz="1600" dirty="0">
                <a:latin typeface="Arial" charset="0"/>
                <a:ea typeface="ＭＳ Ｐゴシック"/>
                <a:cs typeface="ＭＳ Ｐゴシック"/>
              </a:rPr>
              <a:t>/Biotech crops – “Economic gains at the farm level of ~US$65 billion were generated globally by biotech crops during the period 1996 to 2009, of which just less than half, 44%, were due to reduced production costs (less plowing, fewer pesticide sprays and less labor) and just over half, 56%, due to substantial yield gains of 229 million tons.  The 229 million tons comprised 83.5 million tons of soybean, 130.5 million tons of maize, 10.5 million tons of cotton lint, and 4.8 million tons of canola over the period 1996 to 2009.” (ISAAA 2010)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4">
            <a:extLst>
              <a:ext uri="{FF2B5EF4-FFF2-40B4-BE49-F238E27FC236}">
                <a16:creationId xmlns:a16="http://schemas.microsoft.com/office/drawing/2014/main" id="{99E0CB73-7441-4403-B988-53297C959DF0}"/>
              </a:ext>
            </a:extLst>
          </p:cNvPr>
          <p:cNvSpPr txBox="1">
            <a:spLocks noChangeArrowheads="1"/>
          </p:cNvSpPr>
          <p:nvPr/>
        </p:nvSpPr>
        <p:spPr bwMode="auto">
          <a:xfrm>
            <a:off x="1255713" y="635000"/>
            <a:ext cx="47482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a:t>Agriculture Industry</a:t>
            </a:r>
          </a:p>
        </p:txBody>
      </p:sp>
      <p:sp>
        <p:nvSpPr>
          <p:cNvPr id="6" name="TextBox 5">
            <a:extLst>
              <a:ext uri="{FF2B5EF4-FFF2-40B4-BE49-F238E27FC236}">
                <a16:creationId xmlns:a16="http://schemas.microsoft.com/office/drawing/2014/main" id="{5632FF8F-DA50-4E93-A93A-04485F13A8AB}"/>
              </a:ext>
            </a:extLst>
          </p:cNvPr>
          <p:cNvSpPr txBox="1"/>
          <p:nvPr/>
        </p:nvSpPr>
        <p:spPr>
          <a:xfrm>
            <a:off x="1255713" y="1422400"/>
            <a:ext cx="7162800" cy="4802188"/>
          </a:xfrm>
          <a:prstGeom prst="rect">
            <a:avLst/>
          </a:prstGeom>
          <a:noFill/>
        </p:spPr>
        <p:txBody>
          <a:bodyPr>
            <a:spAutoFit/>
          </a:bodyPr>
          <a:lstStyle/>
          <a:p>
            <a:pPr>
              <a:defRPr/>
            </a:pPr>
            <a:r>
              <a:rPr lang="en-US" dirty="0">
                <a:latin typeface="Arial" charset="0"/>
                <a:ea typeface="ＭＳ Ｐゴシック"/>
                <a:cs typeface="ＭＳ Ｐゴシック"/>
              </a:rPr>
              <a:t>Science has contributed significantly to improving agricultural productivity over the past century.</a:t>
            </a:r>
          </a:p>
          <a:p>
            <a:pPr>
              <a:defRPr/>
            </a:pPr>
            <a:endParaRPr lang="en-US" dirty="0">
              <a:latin typeface="Arial" charset="0"/>
              <a:ea typeface="ＭＳ Ｐゴシック"/>
              <a:cs typeface="ＭＳ Ｐゴシック"/>
            </a:endParaRPr>
          </a:p>
          <a:p>
            <a:pPr marL="285750" indent="-285750">
              <a:buFont typeface="Arial" pitchFamily="34" charset="0"/>
              <a:buChar char="•"/>
              <a:defRPr/>
            </a:pPr>
            <a:r>
              <a:rPr lang="en-US" dirty="0">
                <a:latin typeface="Arial" charset="0"/>
                <a:ea typeface="ＭＳ Ｐゴシック"/>
                <a:cs typeface="ＭＳ Ｐゴシック"/>
              </a:rPr>
              <a:t>Needs to find common ground in STEM where all parts of Ag &amp; Nutrition are represented</a:t>
            </a:r>
            <a:br>
              <a:rPr lang="en-US" dirty="0">
                <a:latin typeface="Arial" charset="0"/>
                <a:ea typeface="ＭＳ Ｐゴシック"/>
                <a:cs typeface="ＭＳ Ｐゴシック"/>
              </a:rPr>
            </a:br>
            <a:endParaRPr lang="en-US" dirty="0">
              <a:latin typeface="Arial" charset="0"/>
              <a:ea typeface="ＭＳ Ｐゴシック"/>
              <a:cs typeface="ＭＳ Ｐゴシック"/>
            </a:endParaRPr>
          </a:p>
          <a:p>
            <a:pPr marL="285750" indent="-285750">
              <a:buFont typeface="Arial" pitchFamily="34" charset="0"/>
              <a:buChar char="•"/>
              <a:defRPr/>
            </a:pPr>
            <a:r>
              <a:rPr lang="en-US" dirty="0">
                <a:latin typeface="Arial" charset="0"/>
                <a:ea typeface="ＭＳ Ｐゴシック"/>
                <a:cs typeface="ＭＳ Ｐゴシック"/>
              </a:rPr>
              <a:t>New alliances of partners with different perspectives (R&amp;D vs. Marketing)</a:t>
            </a:r>
            <a:br>
              <a:rPr lang="en-US" dirty="0">
                <a:latin typeface="Arial" charset="0"/>
                <a:ea typeface="ＭＳ Ｐゴシック"/>
                <a:cs typeface="ＭＳ Ｐゴシック"/>
              </a:rPr>
            </a:br>
            <a:endParaRPr lang="en-US" dirty="0">
              <a:latin typeface="Arial" charset="0"/>
              <a:ea typeface="ＭＳ Ｐゴシック"/>
              <a:cs typeface="ＭＳ Ｐゴシック"/>
            </a:endParaRPr>
          </a:p>
          <a:p>
            <a:pPr marL="285750" indent="-285750">
              <a:buFont typeface="Arial" pitchFamily="34" charset="0"/>
              <a:buChar char="•"/>
              <a:defRPr/>
            </a:pPr>
            <a:r>
              <a:rPr lang="en-US" dirty="0">
                <a:latin typeface="Arial" charset="0"/>
                <a:ea typeface="ＭＳ Ｐゴシック"/>
                <a:cs typeface="ＭＳ Ｐゴシック"/>
              </a:rPr>
              <a:t>Science Literacy key</a:t>
            </a:r>
            <a:br>
              <a:rPr lang="en-US" dirty="0">
                <a:latin typeface="Arial" charset="0"/>
                <a:ea typeface="ＭＳ Ｐゴシック"/>
                <a:cs typeface="ＭＳ Ｐゴシック"/>
              </a:rPr>
            </a:br>
            <a:endParaRPr lang="en-US" dirty="0">
              <a:latin typeface="Arial" charset="0"/>
              <a:ea typeface="ＭＳ Ｐゴシック"/>
              <a:cs typeface="ＭＳ Ｐゴシック"/>
            </a:endParaRPr>
          </a:p>
          <a:p>
            <a:pPr marL="285750" indent="-285750">
              <a:buFont typeface="Arial" pitchFamily="34" charset="0"/>
              <a:buChar char="•"/>
              <a:defRPr/>
            </a:pPr>
            <a:r>
              <a:rPr lang="en-US" dirty="0">
                <a:latin typeface="Arial" charset="0"/>
                <a:ea typeface="ＭＳ Ｐゴシック"/>
                <a:cs typeface="ＭＳ Ｐゴシック"/>
              </a:rPr>
              <a:t>Current Ag Education pieces are changing but are they complimentary?</a:t>
            </a:r>
            <a:br>
              <a:rPr lang="en-US" dirty="0">
                <a:latin typeface="Arial" charset="0"/>
                <a:ea typeface="ＭＳ Ｐゴシック"/>
                <a:cs typeface="ＭＳ Ｐゴシック"/>
              </a:rPr>
            </a:br>
            <a:endParaRPr lang="en-US" dirty="0">
              <a:latin typeface="Arial" charset="0"/>
              <a:ea typeface="ＭＳ Ｐゴシック"/>
              <a:cs typeface="ＭＳ Ｐゴシック"/>
            </a:endParaRPr>
          </a:p>
          <a:p>
            <a:pPr marL="285750" indent="-285750">
              <a:buFont typeface="Arial" pitchFamily="34" charset="0"/>
              <a:buChar char="•"/>
              <a:defRPr/>
            </a:pPr>
            <a:r>
              <a:rPr lang="en-US" dirty="0">
                <a:latin typeface="Arial" charset="0"/>
                <a:ea typeface="ＭＳ Ｐゴシック"/>
                <a:cs typeface="ＭＳ Ｐゴシック"/>
              </a:rPr>
              <a:t>Is it content (my content?) or focused support</a:t>
            </a:r>
            <a:br>
              <a:rPr lang="en-US" dirty="0">
                <a:latin typeface="Arial" charset="0"/>
                <a:ea typeface="ＭＳ Ｐゴシック"/>
                <a:cs typeface="ＭＳ Ｐゴシック"/>
              </a:rPr>
            </a:br>
            <a:endParaRPr lang="en-US" dirty="0">
              <a:latin typeface="Arial" charset="0"/>
              <a:ea typeface="ＭＳ Ｐゴシック"/>
              <a:cs typeface="ＭＳ Ｐゴシック"/>
            </a:endParaRPr>
          </a:p>
          <a:p>
            <a:pPr marL="285750" indent="-285750">
              <a:buFont typeface="Arial" pitchFamily="34" charset="0"/>
              <a:buChar char="•"/>
              <a:defRPr/>
            </a:pPr>
            <a:r>
              <a:rPr lang="en-US" dirty="0">
                <a:latin typeface="Arial" charset="0"/>
                <a:ea typeface="ＭＳ Ｐゴシック"/>
                <a:cs typeface="ＭＳ Ｐゴシック"/>
              </a:rPr>
              <a:t>Capture the interest of young children and hold 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a:extLst>
              <a:ext uri="{FF2B5EF4-FFF2-40B4-BE49-F238E27FC236}">
                <a16:creationId xmlns:a16="http://schemas.microsoft.com/office/drawing/2014/main" id="{224ADD8E-7283-464E-BE9E-857F0FA63965}"/>
              </a:ext>
            </a:extLst>
          </p:cNvPr>
          <p:cNvSpPr txBox="1">
            <a:spLocks noChangeArrowheads="1"/>
          </p:cNvSpPr>
          <p:nvPr/>
        </p:nvSpPr>
        <p:spPr bwMode="auto">
          <a:xfrm>
            <a:off x="1096963" y="681038"/>
            <a:ext cx="7816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a:t>Chemical Industry/Material Science and Engineering</a:t>
            </a:r>
          </a:p>
        </p:txBody>
      </p:sp>
      <p:sp>
        <p:nvSpPr>
          <p:cNvPr id="20483" name="TextBox 5">
            <a:extLst>
              <a:ext uri="{FF2B5EF4-FFF2-40B4-BE49-F238E27FC236}">
                <a16:creationId xmlns:a16="http://schemas.microsoft.com/office/drawing/2014/main" id="{912B4D94-EBC1-46B2-957D-88C512CDDA62}"/>
              </a:ext>
            </a:extLst>
          </p:cNvPr>
          <p:cNvSpPr txBox="1">
            <a:spLocks noChangeArrowheads="1"/>
          </p:cNvSpPr>
          <p:nvPr/>
        </p:nvSpPr>
        <p:spPr bwMode="auto">
          <a:xfrm>
            <a:off x="1255713" y="1549400"/>
            <a:ext cx="71628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50000"/>
              </a:lnSpc>
            </a:pPr>
            <a:r>
              <a:rPr lang="en-US" altLang="en-US"/>
              <a:t>"The Greater Chemical Enterprise"</a:t>
            </a:r>
          </a:p>
          <a:p>
            <a:pPr lvl="1" eaLnBrk="1" hangingPunct="1">
              <a:lnSpc>
                <a:spcPct val="150000"/>
              </a:lnSpc>
              <a:buFont typeface="Arial" panose="020B0604020202020204" pitchFamily="34" charset="0"/>
              <a:buChar char="•"/>
            </a:pPr>
            <a:r>
              <a:rPr lang="en-US" altLang="en-US"/>
              <a:t>Chemistry/Biology/Biotechnology</a:t>
            </a:r>
          </a:p>
          <a:p>
            <a:pPr lvl="1" eaLnBrk="1" hangingPunct="1">
              <a:lnSpc>
                <a:spcPct val="150000"/>
              </a:lnSpc>
              <a:buFont typeface="Arial" panose="020B0604020202020204" pitchFamily="34" charset="0"/>
              <a:buChar char="•"/>
            </a:pPr>
            <a:r>
              <a:rPr lang="en-US" altLang="en-US"/>
              <a:t>Chemistry/Nanotechnology/Material Science</a:t>
            </a:r>
          </a:p>
          <a:p>
            <a:pPr lvl="1" eaLnBrk="1" hangingPunct="1">
              <a:lnSpc>
                <a:spcPct val="150000"/>
              </a:lnSpc>
              <a:buFont typeface="Arial" panose="020B0604020202020204" pitchFamily="34" charset="0"/>
              <a:buChar char="•"/>
            </a:pPr>
            <a:r>
              <a:rPr lang="en-US" altLang="en-US"/>
              <a:t>Analytical Chemistry/Instrumentation/Computers</a:t>
            </a:r>
          </a:p>
          <a:p>
            <a:pPr eaLnBrk="1" hangingPunct="1">
              <a:lnSpc>
                <a:spcPct val="150000"/>
              </a:lnSpc>
            </a:pPr>
            <a:endParaRPr lang="en-US" altLang="en-US"/>
          </a:p>
          <a:p>
            <a:pPr eaLnBrk="1" hangingPunct="1">
              <a:lnSpc>
                <a:spcPct val="150000"/>
              </a:lnSpc>
            </a:pPr>
            <a:r>
              <a:rPr lang="en-US" altLang="en-US"/>
              <a:t>Unbelievable STEM Tools</a:t>
            </a:r>
          </a:p>
          <a:p>
            <a:pPr lvl="1" eaLnBrk="1" hangingPunct="1">
              <a:lnSpc>
                <a:spcPct val="150000"/>
              </a:lnSpc>
              <a:buFont typeface="Arial" panose="020B0604020202020204" pitchFamily="34" charset="0"/>
              <a:buChar char="•"/>
            </a:pPr>
            <a:r>
              <a:rPr lang="en-US" altLang="en-US"/>
              <a:t>IT/Data Reduction</a:t>
            </a:r>
          </a:p>
          <a:p>
            <a:pPr lvl="1" eaLnBrk="1" hangingPunct="1">
              <a:lnSpc>
                <a:spcPct val="150000"/>
              </a:lnSpc>
              <a:buFont typeface="Arial" panose="020B0604020202020204" pitchFamily="34" charset="0"/>
              <a:buChar char="•"/>
            </a:pPr>
            <a:r>
              <a:rPr lang="en-US" altLang="en-US"/>
              <a:t>Nano manipulation</a:t>
            </a:r>
          </a:p>
          <a:p>
            <a:pPr lvl="1" eaLnBrk="1" hangingPunct="1">
              <a:lnSpc>
                <a:spcPct val="150000"/>
              </a:lnSpc>
              <a:buFont typeface="Arial" panose="020B0604020202020204" pitchFamily="34" charset="0"/>
              <a:buChar char="•"/>
            </a:pPr>
            <a:r>
              <a:rPr lang="en-US" altLang="en-US"/>
              <a:t>Chemical Engineering is over 50% Bio!</a:t>
            </a:r>
          </a:p>
          <a:p>
            <a:pPr lvl="1" eaLnBrk="1" hangingPunct="1">
              <a:lnSpc>
                <a:spcPct val="150000"/>
              </a:lnSpc>
              <a:buFont typeface="Arial" panose="020B0604020202020204" pitchFamily="34" charset="0"/>
              <a:buChar char="•"/>
            </a:pPr>
            <a:r>
              <a:rPr lang="en-US" altLang="en-US"/>
              <a:t>Crossover fields. Where does chemistry end and Ag begin?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a:extLst>
              <a:ext uri="{FF2B5EF4-FFF2-40B4-BE49-F238E27FC236}">
                <a16:creationId xmlns:a16="http://schemas.microsoft.com/office/drawing/2014/main" id="{76B6BB42-0B9C-4770-9AF8-83C9F7E2EBBE}"/>
              </a:ext>
            </a:extLst>
          </p:cNvPr>
          <p:cNvSpPr txBox="1">
            <a:spLocks noChangeArrowheads="1"/>
          </p:cNvSpPr>
          <p:nvPr/>
        </p:nvSpPr>
        <p:spPr bwMode="auto">
          <a:xfrm>
            <a:off x="3998913" y="20002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200" b="1"/>
              <a:t>Analysis!</a:t>
            </a:r>
          </a:p>
        </p:txBody>
      </p:sp>
      <p:sp>
        <p:nvSpPr>
          <p:cNvPr id="11268" name="TextBox 6">
            <a:extLst>
              <a:ext uri="{FF2B5EF4-FFF2-40B4-BE49-F238E27FC236}">
                <a16:creationId xmlns:a16="http://schemas.microsoft.com/office/drawing/2014/main" id="{270F2C15-1AA1-429C-9B81-9F53A6E0E71A}"/>
              </a:ext>
            </a:extLst>
          </p:cNvPr>
          <p:cNvSpPr txBox="1">
            <a:spLocks noChangeArrowheads="1"/>
          </p:cNvSpPr>
          <p:nvPr/>
        </p:nvSpPr>
        <p:spPr bwMode="auto">
          <a:xfrm>
            <a:off x="1084263" y="677863"/>
            <a:ext cx="7823200" cy="5970587"/>
          </a:xfrm>
          <a:prstGeom prst="rect">
            <a:avLst/>
          </a:prstGeom>
          <a:noFill/>
          <a:ln w="9525">
            <a:noFill/>
            <a:miter lim="800000"/>
            <a:headEnd/>
            <a:tailEnd/>
          </a:ln>
        </p:spPr>
        <p:txBody>
          <a:bodyPr>
            <a:spAutoFit/>
          </a:bodyPr>
          <a:lstStyle/>
          <a:p>
            <a:pPr marL="285750" indent="-285750">
              <a:buFont typeface="Arial" pitchFamily="34" charset="0"/>
              <a:buChar char="•"/>
              <a:defRPr/>
            </a:pPr>
            <a:r>
              <a:rPr lang="en-US" dirty="0">
                <a:latin typeface="Arial" charset="0"/>
                <a:ea typeface="ＭＳ Ｐゴシック"/>
                <a:cs typeface="ＭＳ Ｐゴシック"/>
              </a:rPr>
              <a:t>Tremendous interest , value to nation, state, local economy. but it is hard to measure impact and prove that you making a difference.</a:t>
            </a:r>
          </a:p>
          <a:p>
            <a:pPr>
              <a:defRPr/>
            </a:pPr>
            <a:endParaRPr lang="en-US" sz="1400" dirty="0">
              <a:latin typeface="Arial" charset="0"/>
              <a:ea typeface="ＭＳ Ｐゴシック"/>
              <a:cs typeface="ＭＳ Ｐゴシック"/>
            </a:endParaRPr>
          </a:p>
          <a:p>
            <a:pPr marL="285750" indent="-285750">
              <a:buFont typeface="Arial" pitchFamily="34" charset="0"/>
              <a:buChar char="•"/>
              <a:defRPr/>
            </a:pPr>
            <a:r>
              <a:rPr lang="en-US" dirty="0">
                <a:latin typeface="Arial" charset="0"/>
                <a:ea typeface="ＭＳ Ｐゴシック"/>
                <a:cs typeface="ＭＳ Ｐゴシック"/>
              </a:rPr>
              <a:t>Strategy, Selection and Execution</a:t>
            </a:r>
          </a:p>
          <a:p>
            <a:pPr marL="742950" lvl="1" indent="-285750">
              <a:lnSpc>
                <a:spcPts val="2400"/>
              </a:lnSpc>
              <a:buFont typeface="Arial" pitchFamily="34" charset="0"/>
              <a:buChar char="−"/>
              <a:defRPr/>
            </a:pPr>
            <a:r>
              <a:rPr lang="en-US" sz="1600" dirty="0">
                <a:latin typeface="Arial" charset="0"/>
                <a:ea typeface="ＭＳ Ｐゴシック"/>
                <a:cs typeface="ＭＳ Ｐゴシック"/>
              </a:rPr>
              <a:t>Systemic reform is needed to succeed</a:t>
            </a:r>
          </a:p>
          <a:p>
            <a:pPr marL="742950" lvl="1" indent="-285750">
              <a:lnSpc>
                <a:spcPts val="2400"/>
              </a:lnSpc>
              <a:buFont typeface="Arial" pitchFamily="34" charset="0"/>
              <a:buChar char="−"/>
              <a:defRPr/>
            </a:pPr>
            <a:r>
              <a:rPr lang="en-US" sz="1600" dirty="0">
                <a:latin typeface="Arial" charset="0"/>
                <a:ea typeface="ＭＳ Ｐゴシック"/>
                <a:cs typeface="ＭＳ Ｐゴシック"/>
              </a:rPr>
              <a:t>Resources must be assigned to achieve desired outcomes.</a:t>
            </a:r>
          </a:p>
          <a:p>
            <a:pPr marL="285750" indent="-285750">
              <a:buFont typeface="Arial" pitchFamily="34" charset="0"/>
              <a:buChar char="•"/>
              <a:defRPr/>
            </a:pPr>
            <a:endParaRPr lang="en-US" sz="1400" dirty="0">
              <a:latin typeface="Arial" charset="0"/>
              <a:ea typeface="ＭＳ Ｐゴシック"/>
              <a:cs typeface="ＭＳ Ｐゴシック"/>
            </a:endParaRPr>
          </a:p>
          <a:p>
            <a:pPr marL="285750" indent="-285750">
              <a:buFont typeface="Arial" pitchFamily="34" charset="0"/>
              <a:buChar char="•"/>
              <a:defRPr/>
            </a:pPr>
            <a:r>
              <a:rPr lang="en-US" dirty="0">
                <a:latin typeface="Arial" charset="0"/>
                <a:ea typeface="ＭＳ Ｐゴシック"/>
                <a:cs typeface="ＭＳ Ｐゴシック"/>
              </a:rPr>
              <a:t>Leveraged Impact</a:t>
            </a:r>
          </a:p>
          <a:p>
            <a:pPr marL="742950" lvl="1" indent="-285750">
              <a:lnSpc>
                <a:spcPts val="2400"/>
              </a:lnSpc>
              <a:buFont typeface="Arial" pitchFamily="34" charset="0"/>
              <a:buChar char="−"/>
              <a:defRPr/>
            </a:pPr>
            <a:r>
              <a:rPr lang="en-US" sz="1600" dirty="0">
                <a:latin typeface="Arial" charset="0"/>
                <a:ea typeface="ＭＳ Ｐゴシック"/>
                <a:cs typeface="ＭＳ Ｐゴシック"/>
              </a:rPr>
              <a:t>A single person helping a single student is great but ???</a:t>
            </a:r>
          </a:p>
          <a:p>
            <a:pPr marL="742950" lvl="1" indent="-285750">
              <a:lnSpc>
                <a:spcPts val="2400"/>
              </a:lnSpc>
              <a:buFont typeface="Arial" pitchFamily="34" charset="0"/>
              <a:buChar char="−"/>
              <a:defRPr/>
            </a:pPr>
            <a:r>
              <a:rPr lang="en-US" sz="1600" dirty="0">
                <a:latin typeface="Arial" charset="0"/>
                <a:ea typeface="ＭＳ Ｐゴシック"/>
                <a:cs typeface="ＭＳ Ｐゴシック"/>
              </a:rPr>
              <a:t>What if you help a teacher?</a:t>
            </a:r>
          </a:p>
          <a:p>
            <a:pPr marL="742950" lvl="1" indent="-285750">
              <a:lnSpc>
                <a:spcPts val="2400"/>
              </a:lnSpc>
              <a:buFont typeface="Arial" pitchFamily="34" charset="0"/>
              <a:buChar char="−"/>
              <a:defRPr/>
            </a:pPr>
            <a:r>
              <a:rPr lang="en-US" sz="1600" dirty="0">
                <a:latin typeface="Arial" charset="0"/>
                <a:ea typeface="ＭＳ Ｐゴシック"/>
                <a:cs typeface="ＭＳ Ｐゴシック"/>
              </a:rPr>
              <a:t>Or a whole school?</a:t>
            </a:r>
          </a:p>
          <a:p>
            <a:pPr marL="742950" lvl="1" indent="-285750">
              <a:lnSpc>
                <a:spcPts val="2400"/>
              </a:lnSpc>
              <a:buFont typeface="Arial" pitchFamily="34" charset="0"/>
              <a:buChar char="−"/>
              <a:defRPr/>
            </a:pPr>
            <a:r>
              <a:rPr lang="en-US" sz="1600" dirty="0">
                <a:latin typeface="Arial" charset="0"/>
                <a:ea typeface="ＭＳ Ｐゴシック"/>
                <a:cs typeface="ＭＳ Ｐゴシック"/>
              </a:rPr>
              <a:t>Or a whole district</a:t>
            </a:r>
            <a:r>
              <a:rPr lang="en-US" dirty="0">
                <a:latin typeface="Arial" charset="0"/>
                <a:ea typeface="ＭＳ Ｐゴシック"/>
                <a:cs typeface="ＭＳ Ｐゴシック"/>
              </a:rPr>
              <a:t>, etc.???</a:t>
            </a:r>
          </a:p>
          <a:p>
            <a:pPr marL="285750" indent="-285750">
              <a:buFont typeface="Arial" pitchFamily="34" charset="0"/>
              <a:buChar char="•"/>
              <a:defRPr/>
            </a:pPr>
            <a:endParaRPr lang="en-US" sz="1400" dirty="0">
              <a:latin typeface="Arial" charset="0"/>
              <a:ea typeface="ＭＳ Ｐゴシック"/>
              <a:cs typeface="ＭＳ Ｐゴシック"/>
            </a:endParaRPr>
          </a:p>
          <a:p>
            <a:pPr marL="285750" indent="-285750">
              <a:buFont typeface="Arial" pitchFamily="34" charset="0"/>
              <a:buChar char="•"/>
              <a:defRPr/>
            </a:pPr>
            <a:r>
              <a:rPr lang="en-US" dirty="0">
                <a:latin typeface="Arial" charset="0"/>
                <a:ea typeface="ＭＳ Ｐゴシック"/>
                <a:cs typeface="ＭＳ Ｐゴシック"/>
              </a:rPr>
              <a:t>Institutions are Resistant to Change</a:t>
            </a:r>
          </a:p>
          <a:p>
            <a:pPr marL="742950" lvl="1" indent="-285750">
              <a:lnSpc>
                <a:spcPts val="2400"/>
              </a:lnSpc>
              <a:buFont typeface="Arial" pitchFamily="34" charset="0"/>
              <a:buChar char="−"/>
              <a:defRPr/>
            </a:pPr>
            <a:r>
              <a:rPr lang="en-US" sz="1600" dirty="0">
                <a:latin typeface="Arial" charset="0"/>
                <a:ea typeface="ＭＳ Ｐゴシック"/>
                <a:cs typeface="ＭＳ Ｐゴシック"/>
              </a:rPr>
              <a:t>Corporate </a:t>
            </a:r>
            <a:r>
              <a:rPr lang="en-US" sz="1600" dirty="0" err="1">
                <a:latin typeface="Arial" charset="0"/>
                <a:ea typeface="ＭＳ Ｐゴシック"/>
                <a:cs typeface="ＭＳ Ｐゴシック"/>
              </a:rPr>
              <a:t>philantrophy</a:t>
            </a:r>
            <a:r>
              <a:rPr lang="en-US" sz="1600" dirty="0">
                <a:latin typeface="Arial" charset="0"/>
                <a:ea typeface="ＭＳ Ｐゴシック"/>
                <a:cs typeface="ＭＳ Ｐゴシック"/>
              </a:rPr>
              <a:t> cannot show quarterly impact</a:t>
            </a:r>
          </a:p>
          <a:p>
            <a:pPr marL="742950" lvl="1" indent="-285750">
              <a:lnSpc>
                <a:spcPts val="2400"/>
              </a:lnSpc>
              <a:buFont typeface="Arial" pitchFamily="34" charset="0"/>
              <a:buChar char="−"/>
              <a:defRPr/>
            </a:pPr>
            <a:r>
              <a:rPr lang="en-US" sz="1600" dirty="0">
                <a:latin typeface="Arial" charset="0"/>
                <a:ea typeface="ＭＳ Ｐゴシック"/>
                <a:cs typeface="ＭＳ Ｐゴシック"/>
              </a:rPr>
              <a:t>What are the right degrees we need to hire?</a:t>
            </a:r>
          </a:p>
          <a:p>
            <a:pPr marL="742950" lvl="1" indent="-285750">
              <a:lnSpc>
                <a:spcPts val="2400"/>
              </a:lnSpc>
              <a:buFont typeface="Arial" pitchFamily="34" charset="0"/>
              <a:buChar char="−"/>
              <a:defRPr/>
            </a:pPr>
            <a:r>
              <a:rPr lang="en-US" sz="1600" dirty="0">
                <a:latin typeface="Arial" charset="0"/>
                <a:ea typeface="ＭＳ Ｐゴシック"/>
                <a:cs typeface="ＭＳ Ｐゴシック"/>
              </a:rPr>
              <a:t>What skills should come from colleges?</a:t>
            </a:r>
          </a:p>
          <a:p>
            <a:pPr marL="742950" lvl="1" indent="-285750">
              <a:lnSpc>
                <a:spcPts val="2400"/>
              </a:lnSpc>
              <a:buFont typeface="Arial" pitchFamily="34" charset="0"/>
              <a:buChar char="−"/>
              <a:defRPr/>
            </a:pPr>
            <a:r>
              <a:rPr lang="en-US" sz="1600" dirty="0">
                <a:latin typeface="Arial" charset="0"/>
                <a:ea typeface="ＭＳ Ｐゴシック"/>
                <a:cs typeface="ＭＳ Ｐゴシック"/>
              </a:rPr>
              <a:t>Do we hire content? Skills? Ability to solve problems?</a:t>
            </a:r>
          </a:p>
          <a:p>
            <a:pPr marL="285750" indent="-285750">
              <a:buFont typeface="Arial" pitchFamily="34" charset="0"/>
              <a:buChar char="−"/>
              <a:defRPr/>
            </a:pPr>
            <a:endParaRPr lang="en-US" sz="1400" dirty="0">
              <a:latin typeface="Arial" charset="0"/>
              <a:ea typeface="ＭＳ Ｐゴシック"/>
              <a:cs typeface="ＭＳ Ｐゴシック"/>
            </a:endParaRPr>
          </a:p>
          <a:p>
            <a:pPr marL="285750" indent="-285750">
              <a:buFont typeface="Arial" pitchFamily="34" charset="0"/>
              <a:buChar char="•"/>
              <a:defRPr/>
            </a:pPr>
            <a:r>
              <a:rPr lang="en-US" dirty="0">
                <a:latin typeface="Arial" charset="0"/>
                <a:ea typeface="ＭＳ Ｐゴシック"/>
                <a:cs typeface="ＭＳ Ｐゴシック"/>
              </a:rPr>
              <a:t>Industries themselves change and businesses do not effectively communicate back to colleges and below.. It is K20!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5">
            <a:extLst>
              <a:ext uri="{FF2B5EF4-FFF2-40B4-BE49-F238E27FC236}">
                <a16:creationId xmlns:a16="http://schemas.microsoft.com/office/drawing/2014/main" id="{9B76D5AA-F679-4E8F-9C71-DDF8A0E6757F}"/>
              </a:ext>
            </a:extLst>
          </p:cNvPr>
          <p:cNvSpPr txBox="1">
            <a:spLocks noChangeArrowheads="1"/>
          </p:cNvSpPr>
          <p:nvPr/>
        </p:nvSpPr>
        <p:spPr bwMode="auto">
          <a:xfrm>
            <a:off x="3998913" y="1809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200" b="1"/>
              <a:t>Analysis!</a:t>
            </a:r>
          </a:p>
        </p:txBody>
      </p:sp>
      <p:sp>
        <p:nvSpPr>
          <p:cNvPr id="22531" name="TextBox 6">
            <a:extLst>
              <a:ext uri="{FF2B5EF4-FFF2-40B4-BE49-F238E27FC236}">
                <a16:creationId xmlns:a16="http://schemas.microsoft.com/office/drawing/2014/main" id="{E485E260-3520-4D76-9E0F-9ACFBA608933}"/>
              </a:ext>
            </a:extLst>
          </p:cNvPr>
          <p:cNvSpPr txBox="1">
            <a:spLocks noChangeArrowheads="1"/>
          </p:cNvSpPr>
          <p:nvPr/>
        </p:nvSpPr>
        <p:spPr bwMode="auto">
          <a:xfrm>
            <a:off x="1054100" y="677863"/>
            <a:ext cx="8247063" cy="58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50000"/>
              </a:lnSpc>
              <a:buFont typeface="Arial" panose="020B0604020202020204" pitchFamily="34" charset="0"/>
              <a:buChar char="•"/>
            </a:pPr>
            <a:r>
              <a:rPr lang="en-US" altLang="en-US" sz="1600"/>
              <a:t>Twenty-five years of a real STEM Education movement</a:t>
            </a:r>
          </a:p>
          <a:p>
            <a:pPr lvl="1" eaLnBrk="1" hangingPunct="1">
              <a:spcBef>
                <a:spcPts val="300"/>
              </a:spcBef>
              <a:buFont typeface="Arial" panose="020B0604020202020204" pitchFamily="34" charset="0"/>
              <a:buChar char="–"/>
            </a:pPr>
            <a:r>
              <a:rPr lang="en-US" altLang="en-US" sz="1400"/>
              <a:t>Realization of value</a:t>
            </a:r>
          </a:p>
          <a:p>
            <a:pPr lvl="1" eaLnBrk="1" hangingPunct="1">
              <a:buFont typeface="Arial" panose="020B0604020202020204" pitchFamily="34" charset="0"/>
              <a:buChar char="–"/>
            </a:pPr>
            <a:r>
              <a:rPr lang="en-US" altLang="en-US" sz="1400"/>
              <a:t>Recognition of pedagogy and content</a:t>
            </a:r>
          </a:p>
          <a:p>
            <a:pPr lvl="1" eaLnBrk="1" hangingPunct="1">
              <a:buFont typeface="Arial" panose="020B0604020202020204" pitchFamily="34" charset="0"/>
              <a:buChar char="–"/>
            </a:pPr>
            <a:r>
              <a:rPr lang="en-US" altLang="en-US" sz="1400"/>
              <a:t>Kids/teachers learn best by inquiry</a:t>
            </a:r>
          </a:p>
          <a:p>
            <a:pPr lvl="1" eaLnBrk="1" hangingPunct="1">
              <a:buFont typeface="Arial" panose="020B0604020202020204" pitchFamily="34" charset="0"/>
              <a:buChar char="–"/>
            </a:pPr>
            <a:r>
              <a:rPr lang="en-US" altLang="en-US" sz="1400"/>
              <a:t>Good teachers teach by inquiry</a:t>
            </a:r>
          </a:p>
          <a:p>
            <a:pPr eaLnBrk="1" hangingPunct="1">
              <a:lnSpc>
                <a:spcPct val="150000"/>
              </a:lnSpc>
              <a:spcBef>
                <a:spcPts val="600"/>
              </a:spcBef>
              <a:buFont typeface="Arial" panose="020B0604020202020204" pitchFamily="34" charset="0"/>
              <a:buChar char="•"/>
            </a:pPr>
            <a:r>
              <a:rPr lang="en-US" altLang="en-US" sz="1600"/>
              <a:t>Thousands of isolated programs, projects, people (STEM Connector)</a:t>
            </a:r>
          </a:p>
          <a:p>
            <a:pPr eaLnBrk="1" hangingPunct="1">
              <a:lnSpc>
                <a:spcPct val="150000"/>
              </a:lnSpc>
              <a:spcBef>
                <a:spcPts val="600"/>
              </a:spcBef>
              <a:buFont typeface="Arial" panose="020B0604020202020204" pitchFamily="34" charset="0"/>
              <a:buChar char="•"/>
            </a:pPr>
            <a:r>
              <a:rPr lang="en-US" altLang="en-US" sz="1600"/>
              <a:t>From local to state to national (to global)</a:t>
            </a:r>
          </a:p>
          <a:p>
            <a:pPr eaLnBrk="1" hangingPunct="1">
              <a:lnSpc>
                <a:spcPct val="150000"/>
              </a:lnSpc>
              <a:spcBef>
                <a:spcPts val="600"/>
              </a:spcBef>
              <a:buFont typeface="Arial" panose="020B0604020202020204" pitchFamily="34" charset="0"/>
              <a:buChar char="•"/>
            </a:pPr>
            <a:r>
              <a:rPr lang="en-US" altLang="en-US" sz="1600"/>
              <a:t>“Are we happy with what we get for $3.5B??” (advocacy, selection, execution)</a:t>
            </a:r>
          </a:p>
          <a:p>
            <a:pPr eaLnBrk="1" hangingPunct="1">
              <a:lnSpc>
                <a:spcPct val="150000"/>
              </a:lnSpc>
              <a:spcBef>
                <a:spcPts val="600"/>
              </a:spcBef>
              <a:buFont typeface="Arial" panose="020B0604020202020204" pitchFamily="34" charset="0"/>
              <a:buChar char="•"/>
            </a:pPr>
            <a:r>
              <a:rPr lang="en-US" altLang="en-US" sz="1600"/>
              <a:t>Industry must take a bigger role (not all money)</a:t>
            </a:r>
          </a:p>
          <a:p>
            <a:pPr lvl="1" eaLnBrk="1" hangingPunct="1">
              <a:spcBef>
                <a:spcPts val="300"/>
              </a:spcBef>
              <a:buFont typeface="Arial" panose="020B0604020202020204" pitchFamily="34" charset="0"/>
              <a:buChar char="–"/>
            </a:pPr>
            <a:r>
              <a:rPr lang="en-US" altLang="en-US" sz="1400"/>
              <a:t>Coordinate good efforts (systemic reform)</a:t>
            </a:r>
          </a:p>
          <a:p>
            <a:pPr lvl="1" eaLnBrk="1" hangingPunct="1">
              <a:buFont typeface="Arial" panose="020B0604020202020204" pitchFamily="34" charset="0"/>
              <a:buChar char="–"/>
            </a:pPr>
            <a:r>
              <a:rPr lang="en-US" altLang="en-US" sz="1400"/>
              <a:t>Advocate need, value of programs</a:t>
            </a:r>
          </a:p>
          <a:p>
            <a:pPr lvl="1" eaLnBrk="1" hangingPunct="1">
              <a:buFont typeface="Arial" panose="020B0604020202020204" pitchFamily="34" charset="0"/>
              <a:buChar char="–"/>
            </a:pPr>
            <a:r>
              <a:rPr lang="en-US" altLang="en-US" sz="1400"/>
              <a:t>Lead the  inquiry process</a:t>
            </a:r>
          </a:p>
          <a:p>
            <a:pPr eaLnBrk="1" hangingPunct="1">
              <a:lnSpc>
                <a:spcPct val="150000"/>
              </a:lnSpc>
              <a:spcBef>
                <a:spcPts val="600"/>
              </a:spcBef>
              <a:buFont typeface="Arial" panose="020B0604020202020204" pitchFamily="34" charset="0"/>
              <a:buChar char="•"/>
            </a:pPr>
            <a:r>
              <a:rPr lang="en-US" altLang="en-US" sz="1600"/>
              <a:t>Right now, many CEO-led groups lead the way</a:t>
            </a:r>
          </a:p>
          <a:p>
            <a:pPr lvl="1" eaLnBrk="1" hangingPunct="1">
              <a:spcBef>
                <a:spcPts val="300"/>
              </a:spcBef>
              <a:buFont typeface="Arial" panose="020B0604020202020204" pitchFamily="34" charset="0"/>
              <a:buChar char="–"/>
            </a:pPr>
            <a:r>
              <a:rPr lang="en-US" altLang="en-US" sz="1400"/>
              <a:t>Achieve / Common Core Standards</a:t>
            </a:r>
          </a:p>
          <a:p>
            <a:pPr lvl="1" eaLnBrk="1" hangingPunct="1">
              <a:buFont typeface="Arial" panose="020B0604020202020204" pitchFamily="34" charset="0"/>
              <a:buChar char="–"/>
            </a:pPr>
            <a:r>
              <a:rPr lang="en-US" altLang="en-US" sz="1400"/>
              <a:t>Change the Equation (CTE)</a:t>
            </a:r>
          </a:p>
          <a:p>
            <a:pPr lvl="1" eaLnBrk="1" hangingPunct="1">
              <a:buFont typeface="Arial" panose="020B0604020202020204" pitchFamily="34" charset="0"/>
              <a:buChar char="–"/>
            </a:pPr>
            <a:r>
              <a:rPr lang="en-US" altLang="en-US" sz="1400"/>
              <a:t>Change the Conversation (CTC)</a:t>
            </a:r>
          </a:p>
          <a:p>
            <a:pPr lvl="1" eaLnBrk="1" hangingPunct="1">
              <a:buFont typeface="Arial" panose="020B0604020202020204" pitchFamily="34" charset="0"/>
              <a:buChar char="–"/>
            </a:pPr>
            <a:r>
              <a:rPr lang="en-US" altLang="en-US" sz="1400"/>
              <a:t>Smithsonian Science Education Center ( formerly NRSC)</a:t>
            </a:r>
          </a:p>
          <a:p>
            <a:pPr lvl="1" eaLnBrk="1" hangingPunct="1">
              <a:buFont typeface="Arial" panose="020B0604020202020204" pitchFamily="34" charset="0"/>
              <a:buChar char="–"/>
            </a:pPr>
            <a:r>
              <a:rPr lang="en-US" altLang="en-US" sz="1400"/>
              <a:t>STEM Connector</a:t>
            </a:r>
          </a:p>
          <a:p>
            <a:pPr eaLnBrk="1" hangingPunct="1">
              <a:lnSpc>
                <a:spcPct val="150000"/>
              </a:lnSpc>
              <a:spcBef>
                <a:spcPts val="600"/>
              </a:spcBef>
              <a:buFont typeface="Arial" panose="020B0604020202020204" pitchFamily="34" charset="0"/>
              <a:buChar char="•"/>
            </a:pPr>
            <a:r>
              <a:rPr lang="en-US" altLang="en-US" sz="1600"/>
              <a:t>Your education strategy, your choice of programs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D220DC35-639C-499D-B12B-2FF81108F73A}"/>
              </a:ext>
            </a:extLst>
          </p:cNvPr>
          <p:cNvSpPr>
            <a:spLocks noChangeArrowheads="1"/>
          </p:cNvSpPr>
          <p:nvPr/>
        </p:nvSpPr>
        <p:spPr bwMode="auto">
          <a:xfrm>
            <a:off x="1295400" y="1492250"/>
            <a:ext cx="7502525"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a:t>Corporate approaches to community involvement</a:t>
            </a:r>
          </a:p>
          <a:p>
            <a:pPr eaLnBrk="1" hangingPunct="1">
              <a:buFont typeface="Arial" panose="020B0604020202020204" pitchFamily="34" charset="0"/>
              <a:buChar char="•"/>
            </a:pPr>
            <a:endParaRPr lang="en-US" altLang="en-US"/>
          </a:p>
          <a:p>
            <a:pPr eaLnBrk="1" hangingPunct="1">
              <a:buFont typeface="Arial" panose="020B0604020202020204" pitchFamily="34" charset="0"/>
              <a:buChar char="•"/>
            </a:pPr>
            <a:r>
              <a:rPr lang="en-US" altLang="en-US"/>
              <a:t>Who funds the education process P20+? Will industry pay for more as the University/Industry interface merges and goes global? Look at Pharma!</a:t>
            </a:r>
          </a:p>
          <a:p>
            <a:pPr eaLnBrk="1" hangingPunct="1">
              <a:buFont typeface="Arial" panose="020B0604020202020204" pitchFamily="34" charset="0"/>
              <a:buChar char="•"/>
            </a:pPr>
            <a:endParaRPr lang="en-US" altLang="en-US"/>
          </a:p>
          <a:p>
            <a:pPr eaLnBrk="1" hangingPunct="1">
              <a:buFont typeface="Arial" panose="020B0604020202020204" pitchFamily="34" charset="0"/>
              <a:buChar char="•"/>
            </a:pPr>
            <a:r>
              <a:rPr lang="en-US" altLang="en-US"/>
              <a:t>Some "tools" will change the education process.. IT/MOOC/on line</a:t>
            </a:r>
          </a:p>
          <a:p>
            <a:pPr eaLnBrk="1" hangingPunct="1">
              <a:buFont typeface="Arial" panose="020B0604020202020204" pitchFamily="34" charset="0"/>
              <a:buChar char="•"/>
            </a:pPr>
            <a:endParaRPr lang="en-US" altLang="en-US"/>
          </a:p>
          <a:p>
            <a:pPr eaLnBrk="1" hangingPunct="1">
              <a:buFont typeface="Arial" panose="020B0604020202020204" pitchFamily="34" charset="0"/>
              <a:buChar char="•"/>
            </a:pPr>
            <a:r>
              <a:rPr lang="en-US" altLang="en-US"/>
              <a:t>What skills do we hire?</a:t>
            </a:r>
          </a:p>
          <a:p>
            <a:pPr eaLnBrk="1" hangingPunct="1">
              <a:buFont typeface="Arial" panose="020B0604020202020204" pitchFamily="34" charset="0"/>
              <a:buChar char="•"/>
            </a:pPr>
            <a:endParaRPr lang="en-US" altLang="en-US"/>
          </a:p>
          <a:p>
            <a:pPr eaLnBrk="1" hangingPunct="1">
              <a:buFont typeface="Arial" panose="020B0604020202020204" pitchFamily="34" charset="0"/>
              <a:buChar char="•"/>
            </a:pPr>
            <a:r>
              <a:rPr lang="en-US" altLang="en-US"/>
              <a:t>What is a job? A career? </a:t>
            </a:r>
          </a:p>
          <a:p>
            <a:pPr eaLnBrk="1" hangingPunct="1">
              <a:buFont typeface="Arial" panose="020B0604020202020204" pitchFamily="34" charset="0"/>
              <a:buChar char="•"/>
            </a:pPr>
            <a:endParaRPr lang="en-US" altLang="en-US"/>
          </a:p>
          <a:p>
            <a:pPr eaLnBrk="1" hangingPunct="1">
              <a:buFont typeface="Arial" panose="020B0604020202020204" pitchFamily="34" charset="0"/>
              <a:buChar char="•"/>
            </a:pPr>
            <a:r>
              <a:rPr lang="en-US" altLang="en-US"/>
              <a:t>What is so exciting that it carries you from an earlier age, as it did for many of us??</a:t>
            </a:r>
          </a:p>
        </p:txBody>
      </p:sp>
      <p:sp>
        <p:nvSpPr>
          <p:cNvPr id="23555" name="Rectangle 5">
            <a:extLst>
              <a:ext uri="{FF2B5EF4-FFF2-40B4-BE49-F238E27FC236}">
                <a16:creationId xmlns:a16="http://schemas.microsoft.com/office/drawing/2014/main" id="{B69B6593-67BF-430E-A4F1-573DBB1E439A}"/>
              </a:ext>
            </a:extLst>
          </p:cNvPr>
          <p:cNvSpPr>
            <a:spLocks noChangeArrowheads="1"/>
          </p:cNvSpPr>
          <p:nvPr/>
        </p:nvSpPr>
        <p:spPr bwMode="auto">
          <a:xfrm>
            <a:off x="1295400" y="581025"/>
            <a:ext cx="3535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a:t>What Else is Different?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30B74E-8AFF-44CE-B73A-A326109D8492}"/>
              </a:ext>
            </a:extLst>
          </p:cNvPr>
          <p:cNvSpPr/>
          <p:nvPr/>
        </p:nvSpPr>
        <p:spPr>
          <a:xfrm>
            <a:off x="1263650" y="1028700"/>
            <a:ext cx="7500938" cy="5630863"/>
          </a:xfrm>
          <a:prstGeom prst="rect">
            <a:avLst/>
          </a:prstGeom>
        </p:spPr>
        <p:txBody>
          <a:bodyPr>
            <a:spAutoFit/>
          </a:bodyPr>
          <a:lstStyle/>
          <a:p>
            <a:pPr>
              <a:defRPr/>
            </a:pPr>
            <a:r>
              <a:rPr lang="en-US" dirty="0">
                <a:latin typeface="Arial" charset="0"/>
                <a:ea typeface="ＭＳ Ｐゴシック"/>
                <a:cs typeface="ＭＳ Ｐゴシック"/>
              </a:rPr>
              <a:t>Know your Strengths</a:t>
            </a:r>
          </a:p>
          <a:p>
            <a:pPr>
              <a:defRPr/>
            </a:pPr>
            <a:endParaRPr lang="en-US" dirty="0">
              <a:latin typeface="Arial" charset="0"/>
              <a:ea typeface="ＭＳ Ｐゴシック"/>
              <a:cs typeface="ＭＳ Ｐゴシック"/>
            </a:endParaRPr>
          </a:p>
          <a:p>
            <a:pPr marL="285750" indent="-285750">
              <a:buFont typeface="Arial" pitchFamily="34" charset="0"/>
              <a:buChar char="•"/>
              <a:defRPr/>
            </a:pPr>
            <a:r>
              <a:rPr lang="en-US" dirty="0">
                <a:latin typeface="Arial" charset="0"/>
                <a:ea typeface="ＭＳ Ｐゴシック"/>
                <a:cs typeface="ＭＳ Ｐゴシック"/>
              </a:rPr>
              <a:t>Don't reinvent when great programs already exist with networks and infrastructure</a:t>
            </a:r>
          </a:p>
          <a:p>
            <a:pPr marL="285750" indent="-285750">
              <a:buFont typeface="Arial" pitchFamily="34" charset="0"/>
              <a:buChar char="•"/>
              <a:defRPr/>
            </a:pPr>
            <a:endParaRPr lang="en-US" dirty="0">
              <a:latin typeface="Arial" charset="0"/>
              <a:ea typeface="ＭＳ Ｐゴシック"/>
              <a:cs typeface="ＭＳ Ｐゴシック"/>
            </a:endParaRPr>
          </a:p>
          <a:p>
            <a:pPr marL="285750" indent="-285750">
              <a:buFont typeface="Arial" pitchFamily="34" charset="0"/>
              <a:buChar char="•"/>
              <a:defRPr/>
            </a:pPr>
            <a:r>
              <a:rPr lang="en-US" dirty="0">
                <a:latin typeface="Arial" charset="0"/>
                <a:ea typeface="ＭＳ Ｐゴシック"/>
                <a:cs typeface="ＭＳ Ｐゴシック"/>
              </a:rPr>
              <a:t>Look for impact you want to have</a:t>
            </a:r>
          </a:p>
          <a:p>
            <a:pPr marL="285750" indent="-285750">
              <a:buFont typeface="Arial" pitchFamily="34" charset="0"/>
              <a:buChar char="•"/>
              <a:defRPr/>
            </a:pPr>
            <a:endParaRPr lang="en-US" dirty="0">
              <a:latin typeface="Arial" charset="0"/>
              <a:ea typeface="ＭＳ Ｐゴシック"/>
              <a:cs typeface="ＭＳ Ｐゴシック"/>
            </a:endParaRPr>
          </a:p>
          <a:p>
            <a:pPr marL="285750" indent="-285750">
              <a:buFont typeface="Arial" pitchFamily="34" charset="0"/>
              <a:buChar char="•"/>
              <a:defRPr/>
            </a:pPr>
            <a:r>
              <a:rPr lang="en-US" dirty="0">
                <a:latin typeface="Arial" charset="0"/>
                <a:ea typeface="ＭＳ Ｐゴシック"/>
                <a:cs typeface="ＭＳ Ｐゴシック"/>
              </a:rPr>
              <a:t>Network</a:t>
            </a:r>
          </a:p>
          <a:p>
            <a:pPr marL="285750" indent="-285750">
              <a:buFont typeface="Arial" pitchFamily="34" charset="0"/>
              <a:buChar char="•"/>
              <a:defRPr/>
            </a:pPr>
            <a:endParaRPr lang="en-US" dirty="0">
              <a:latin typeface="Arial" charset="0"/>
              <a:ea typeface="ＭＳ Ｐゴシック"/>
              <a:cs typeface="ＭＳ Ｐゴシック"/>
            </a:endParaRPr>
          </a:p>
          <a:p>
            <a:pPr marL="285750" indent="-285750">
              <a:buFont typeface="Arial" pitchFamily="34" charset="0"/>
              <a:buChar char="•"/>
              <a:defRPr/>
            </a:pPr>
            <a:r>
              <a:rPr lang="en-US" dirty="0">
                <a:latin typeface="Arial" charset="0"/>
                <a:ea typeface="ＭＳ Ｐゴシック"/>
                <a:cs typeface="ＭＳ Ｐゴシック"/>
              </a:rPr>
              <a:t>Sell the value of Science and engineering to kids and adults!</a:t>
            </a:r>
          </a:p>
          <a:p>
            <a:pPr marL="285750" indent="-285750">
              <a:buFont typeface="Arial" pitchFamily="34" charset="0"/>
              <a:buChar char="•"/>
              <a:defRPr/>
            </a:pPr>
            <a:endParaRPr lang="en-US" dirty="0">
              <a:latin typeface="Arial" charset="0"/>
              <a:ea typeface="ＭＳ Ｐゴシック"/>
              <a:cs typeface="ＭＳ Ｐゴシック"/>
            </a:endParaRPr>
          </a:p>
          <a:p>
            <a:pPr marL="285750" indent="-285750">
              <a:buFont typeface="Arial" pitchFamily="34" charset="0"/>
              <a:buChar char="•"/>
              <a:defRPr/>
            </a:pPr>
            <a:r>
              <a:rPr lang="en-US" dirty="0">
                <a:latin typeface="Arial" charset="0"/>
                <a:ea typeface="ＭＳ Ｐゴシック"/>
                <a:cs typeface="ＭＳ Ｐゴシック"/>
              </a:rPr>
              <a:t>Find your place</a:t>
            </a:r>
          </a:p>
          <a:p>
            <a:pPr marL="285750" indent="-285750">
              <a:buFont typeface="Arial" pitchFamily="34" charset="0"/>
              <a:buChar char="•"/>
              <a:defRPr/>
            </a:pPr>
            <a:endParaRPr lang="en-US" dirty="0">
              <a:latin typeface="Arial" charset="0"/>
              <a:ea typeface="ＭＳ Ｐゴシック"/>
              <a:cs typeface="ＭＳ Ｐゴシック"/>
            </a:endParaRPr>
          </a:p>
          <a:p>
            <a:pPr marL="285750" indent="-285750">
              <a:buFont typeface="Arial" pitchFamily="34" charset="0"/>
              <a:buChar char="•"/>
              <a:defRPr/>
            </a:pPr>
            <a:r>
              <a:rPr lang="en-US" dirty="0">
                <a:latin typeface="Arial" charset="0"/>
                <a:ea typeface="ＭＳ Ｐゴシック"/>
                <a:cs typeface="ＭＳ Ｐゴシック"/>
              </a:rPr>
              <a:t>Feel free to contact:</a:t>
            </a:r>
          </a:p>
          <a:p>
            <a:pPr lvl="1">
              <a:defRPr/>
            </a:pPr>
            <a:r>
              <a:rPr lang="en-US" dirty="0">
                <a:latin typeface="Arial" charset="0"/>
                <a:ea typeface="ＭＳ Ｐゴシック"/>
                <a:cs typeface="ＭＳ Ｐゴシック"/>
              </a:rPr>
              <a:t>Randy Guschl</a:t>
            </a:r>
          </a:p>
          <a:p>
            <a:pPr lvl="1">
              <a:defRPr/>
            </a:pPr>
            <a:r>
              <a:rPr lang="en-US" dirty="0">
                <a:latin typeface="Arial" charset="0"/>
                <a:ea typeface="ＭＳ Ｐゴシック"/>
                <a:cs typeface="ＭＳ Ｐゴシック"/>
              </a:rPr>
              <a:t>302-547-2256</a:t>
            </a:r>
          </a:p>
          <a:p>
            <a:pPr lvl="1">
              <a:defRPr/>
            </a:pPr>
            <a:r>
              <a:rPr lang="en-US" dirty="0">
                <a:latin typeface="Arial" charset="0"/>
                <a:ea typeface="ＭＳ Ｐゴシック"/>
                <a:cs typeface="ＭＳ Ｐゴシック"/>
              </a:rPr>
              <a:t>guschlrj@gmail.com</a:t>
            </a:r>
          </a:p>
          <a:p>
            <a:pPr lvl="1">
              <a:defRPr/>
            </a:pPr>
            <a:br>
              <a:rPr lang="en-US" dirty="0">
                <a:latin typeface="Arial" charset="0"/>
                <a:ea typeface="ＭＳ Ｐゴシック"/>
                <a:cs typeface="ＭＳ Ｐゴシック"/>
              </a:rPr>
            </a:br>
            <a:endParaRPr lang="en-US" dirty="0">
              <a:latin typeface="Arial" charset="0"/>
              <a:ea typeface="ＭＳ Ｐゴシック"/>
              <a:cs typeface="ＭＳ Ｐゴシック"/>
            </a:endParaRPr>
          </a:p>
          <a:p>
            <a:pPr marL="285750" indent="-285750">
              <a:buFont typeface="Arial" pitchFamily="34" charset="0"/>
              <a:buChar char="•"/>
              <a:defRPr/>
            </a:pPr>
            <a:endParaRPr lang="en-US" dirty="0">
              <a:latin typeface="Arial" charset="0"/>
              <a:ea typeface="ＭＳ Ｐゴシック"/>
              <a:cs typeface="ＭＳ Ｐゴシック"/>
            </a:endParaRPr>
          </a:p>
        </p:txBody>
      </p:sp>
      <p:sp>
        <p:nvSpPr>
          <p:cNvPr id="24579" name="Rectangle 6">
            <a:extLst>
              <a:ext uri="{FF2B5EF4-FFF2-40B4-BE49-F238E27FC236}">
                <a16:creationId xmlns:a16="http://schemas.microsoft.com/office/drawing/2014/main" id="{6BBFD4FD-FC91-4C16-86F3-1F29B38C4A46}"/>
              </a:ext>
            </a:extLst>
          </p:cNvPr>
          <p:cNvSpPr>
            <a:spLocks noChangeArrowheads="1"/>
          </p:cNvSpPr>
          <p:nvPr/>
        </p:nvSpPr>
        <p:spPr bwMode="auto">
          <a:xfrm>
            <a:off x="1090613" y="395288"/>
            <a:ext cx="1589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a:t>Summary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a:extLst>
              <a:ext uri="{FF2B5EF4-FFF2-40B4-BE49-F238E27FC236}">
                <a16:creationId xmlns:a16="http://schemas.microsoft.com/office/drawing/2014/main" id="{25187B4C-E9A5-4690-A4D4-91E3800CA4BA}"/>
              </a:ext>
            </a:extLst>
          </p:cNvPr>
          <p:cNvSpPr txBox="1">
            <a:spLocks noChangeArrowheads="1"/>
          </p:cNvSpPr>
          <p:nvPr/>
        </p:nvSpPr>
        <p:spPr bwMode="auto">
          <a:xfrm>
            <a:off x="3325813" y="2833688"/>
            <a:ext cx="2665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3600" b="1"/>
              <a:t>APPENDIX</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69B9B72-BB46-4039-8D91-B5072EFB8B3D}"/>
              </a:ext>
            </a:extLst>
          </p:cNvPr>
          <p:cNvSpPr txBox="1">
            <a:spLocks/>
          </p:cNvSpPr>
          <p:nvPr/>
        </p:nvSpPr>
        <p:spPr bwMode="auto">
          <a:xfrm>
            <a:off x="1163638" y="1935163"/>
            <a:ext cx="72532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MS PGothic" panose="020B0600070205080204" pitchFamily="34" charset="-128"/>
              </a:defRPr>
            </a:lvl1pPr>
            <a:lvl2pPr indent="-45720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ts val="2400"/>
              </a:spcBef>
            </a:pPr>
            <a:endParaRPr lang="en-US" altLang="en-US" sz="2000" b="1"/>
          </a:p>
          <a:p>
            <a:pPr lvl="1" eaLnBrk="1" hangingPunct="1">
              <a:spcBef>
                <a:spcPct val="20000"/>
              </a:spcBef>
              <a:buSzPct val="78000"/>
              <a:buFontTx/>
              <a:buBlip>
                <a:blip r:embed="rId2"/>
              </a:buBlip>
            </a:pPr>
            <a:endParaRPr lang="en-US" altLang="en-US" sz="2000" b="1"/>
          </a:p>
          <a:p>
            <a:pPr eaLnBrk="1" hangingPunct="1">
              <a:spcBef>
                <a:spcPts val="2400"/>
              </a:spcBef>
              <a:spcAft>
                <a:spcPct val="10000"/>
              </a:spcAft>
            </a:pPr>
            <a:endParaRPr lang="en-US" altLang="en-US" sz="2000" b="1"/>
          </a:p>
        </p:txBody>
      </p:sp>
      <p:sp>
        <p:nvSpPr>
          <p:cNvPr id="26627" name="Rectangle 3">
            <a:extLst>
              <a:ext uri="{FF2B5EF4-FFF2-40B4-BE49-F238E27FC236}">
                <a16:creationId xmlns:a16="http://schemas.microsoft.com/office/drawing/2014/main" id="{922AEF6B-D8EF-4957-96EA-1F403899A9AA}"/>
              </a:ext>
            </a:extLst>
          </p:cNvPr>
          <p:cNvSpPr>
            <a:spLocks/>
          </p:cNvSpPr>
          <p:nvPr/>
        </p:nvSpPr>
        <p:spPr bwMode="auto">
          <a:xfrm>
            <a:off x="1163638" y="966788"/>
            <a:ext cx="8077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635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ts val="2400"/>
              </a:spcBef>
            </a:pPr>
            <a:r>
              <a:rPr lang="en-US" altLang="en-US" sz="1600"/>
              <a:t>DuPont investment in education aims to improve development of future scientists, engineers, and citizens and to promote DuPont as a leading science company solving fundamental global challenges in food, energy, and protection of people &amp; the environment.</a:t>
            </a:r>
          </a:p>
          <a:p>
            <a:pPr>
              <a:spcBef>
                <a:spcPts val="2400"/>
              </a:spcBef>
            </a:pPr>
            <a:r>
              <a:rPr lang="en-US" altLang="en-US" sz="1600"/>
              <a:t>By leveraging and forming partnerships through:</a:t>
            </a:r>
          </a:p>
          <a:p>
            <a:pPr lvl="2">
              <a:spcBef>
                <a:spcPts val="1300"/>
              </a:spcBef>
              <a:buFont typeface="Arial" panose="020B0604020202020204" pitchFamily="34" charset="0"/>
              <a:buChar char="•"/>
            </a:pPr>
            <a:r>
              <a:rPr lang="en-US" altLang="en-US" sz="1600"/>
              <a:t>Delaware Model for Science Education – leveraged DuPont name &amp; involvement and formed a partnership with all public school districts to make it happen.</a:t>
            </a:r>
          </a:p>
          <a:p>
            <a:pPr lvl="2">
              <a:spcBef>
                <a:spcPts val="1300"/>
              </a:spcBef>
              <a:buFont typeface="Arial" panose="020B0604020202020204" pitchFamily="34" charset="0"/>
              <a:buChar char="•"/>
            </a:pPr>
            <a:r>
              <a:rPr lang="en-US" altLang="en-US" sz="1600"/>
              <a:t>Bridging Science &amp; Ag together through National FFA, NSTA, NAAE</a:t>
            </a:r>
          </a:p>
          <a:p>
            <a:pPr lvl="2">
              <a:spcBef>
                <a:spcPts val="1300"/>
              </a:spcBef>
              <a:buFont typeface="Arial" panose="020B0604020202020204" pitchFamily="34" charset="0"/>
              <a:buChar char="•"/>
            </a:pPr>
            <a:r>
              <a:rPr lang="en-US" altLang="en-US" sz="1600"/>
              <a:t>NBC Learn – Helping Classrooms Come Alive</a:t>
            </a:r>
          </a:p>
          <a:p>
            <a:pPr lvl="2">
              <a:spcBef>
                <a:spcPts val="1300"/>
              </a:spcBef>
              <a:buFont typeface="Arial" panose="020B0604020202020204" pitchFamily="34" charset="0"/>
              <a:buChar char="•"/>
            </a:pPr>
            <a:r>
              <a:rPr lang="en-US" altLang="en-US" sz="1600"/>
              <a:t>DuPont Challenge Science Essay Competition with NSTA, NASA, Disney, Encyclopedia Britannica, NBC Learn, A+ Media</a:t>
            </a:r>
          </a:p>
          <a:p>
            <a:pPr lvl="2">
              <a:spcBef>
                <a:spcPts val="1300"/>
              </a:spcBef>
              <a:buFont typeface="Arial" panose="020B0604020202020204" pitchFamily="34" charset="0"/>
              <a:buChar char="•"/>
            </a:pPr>
            <a:r>
              <a:rPr lang="en-US" altLang="en-US" sz="1600"/>
              <a:t>Young Professors – inspired the NSF Presidential Young Investigator Awards which is now government-wide.</a:t>
            </a:r>
          </a:p>
          <a:p>
            <a:pPr lvl="2">
              <a:spcBef>
                <a:spcPts val="1300"/>
              </a:spcBef>
              <a:buFont typeface="Arial" panose="020B0604020202020204" pitchFamily="34" charset="0"/>
              <a:buChar char="•"/>
            </a:pPr>
            <a:r>
              <a:rPr lang="en-US" altLang="en-US" sz="1600"/>
              <a:t>National Science Teachers Association (NSTA)</a:t>
            </a:r>
          </a:p>
          <a:p>
            <a:pPr lvl="2">
              <a:spcBef>
                <a:spcPts val="1300"/>
              </a:spcBef>
              <a:buFont typeface="Arial" panose="020B0604020202020204" pitchFamily="34" charset="0"/>
              <a:buChar char="•"/>
            </a:pPr>
            <a:r>
              <a:rPr lang="en-US" altLang="en-US" sz="1600"/>
              <a:t>FIRST Robotics</a:t>
            </a:r>
          </a:p>
        </p:txBody>
      </p:sp>
      <p:sp>
        <p:nvSpPr>
          <p:cNvPr id="7" name="Text Box 5">
            <a:extLst>
              <a:ext uri="{FF2B5EF4-FFF2-40B4-BE49-F238E27FC236}">
                <a16:creationId xmlns:a16="http://schemas.microsoft.com/office/drawing/2014/main" id="{D789AA2C-CF00-4B0C-9491-39C7BB72BC47}"/>
              </a:ext>
            </a:extLst>
          </p:cNvPr>
          <p:cNvSpPr txBox="1">
            <a:spLocks noChangeArrowheads="1"/>
          </p:cNvSpPr>
          <p:nvPr/>
        </p:nvSpPr>
        <p:spPr bwMode="auto">
          <a:xfrm>
            <a:off x="1163638" y="280988"/>
            <a:ext cx="7504112" cy="457200"/>
          </a:xfrm>
          <a:prstGeom prst="rect">
            <a:avLst/>
          </a:prstGeom>
          <a:solidFill>
            <a:schemeClr val="accent4">
              <a:lumMod val="75000"/>
            </a:schemeClr>
          </a:solidFill>
          <a:ln>
            <a:noFill/>
          </a:ln>
          <a:effectLst>
            <a:outerShdw dist="35921" dir="2700000" algn="ctr" rotWithShape="0">
              <a:schemeClr val="tx1"/>
            </a:outerShdw>
          </a:effectLst>
        </p:spPr>
        <p:txBody>
          <a:bodyPr>
            <a:spAutoFit/>
          </a:bodyPr>
          <a:lstStyle/>
          <a:p>
            <a:pPr eaLnBrk="0" hangingPunct="0">
              <a:spcBef>
                <a:spcPct val="50000"/>
              </a:spcBef>
              <a:defRPr/>
            </a:pPr>
            <a:r>
              <a:rPr lang="en-US" sz="2400" dirty="0">
                <a:solidFill>
                  <a:schemeClr val="bg1"/>
                </a:solidFill>
                <a:latin typeface="Arial" charset="0"/>
                <a:ea typeface="ＭＳ Ｐゴシック" pitchFamily="34" charset="-128"/>
              </a:rPr>
              <a:t>Putting Science to Work in Education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5">
            <a:extLst>
              <a:ext uri="{FF2B5EF4-FFF2-40B4-BE49-F238E27FC236}">
                <a16:creationId xmlns:a16="http://schemas.microsoft.com/office/drawing/2014/main" id="{06E2629F-55D5-4723-940B-35199923406F}"/>
              </a:ext>
            </a:extLst>
          </p:cNvPr>
          <p:cNvSpPr txBox="1">
            <a:spLocks noChangeArrowheads="1"/>
          </p:cNvSpPr>
          <p:nvPr/>
        </p:nvSpPr>
        <p:spPr bwMode="auto">
          <a:xfrm>
            <a:off x="3998913" y="1809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200" b="1"/>
              <a:t>Analysis!</a:t>
            </a:r>
          </a:p>
        </p:txBody>
      </p:sp>
      <p:sp>
        <p:nvSpPr>
          <p:cNvPr id="9219" name="TextBox 6">
            <a:extLst>
              <a:ext uri="{FF2B5EF4-FFF2-40B4-BE49-F238E27FC236}">
                <a16:creationId xmlns:a16="http://schemas.microsoft.com/office/drawing/2014/main" id="{106CE290-F6DF-4B04-A15D-9336F56EF311}"/>
              </a:ext>
            </a:extLst>
          </p:cNvPr>
          <p:cNvSpPr txBox="1">
            <a:spLocks noChangeArrowheads="1"/>
          </p:cNvSpPr>
          <p:nvPr/>
        </p:nvSpPr>
        <p:spPr bwMode="auto">
          <a:xfrm>
            <a:off x="1054100" y="677863"/>
            <a:ext cx="8247063" cy="58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50000"/>
              </a:lnSpc>
              <a:buFont typeface="Arial" panose="020B0604020202020204" pitchFamily="34" charset="0"/>
              <a:buChar char="•"/>
            </a:pPr>
            <a:r>
              <a:rPr lang="en-US" altLang="en-US" sz="1600"/>
              <a:t>Twenty-five years of a real STEM Education movement</a:t>
            </a:r>
          </a:p>
          <a:p>
            <a:pPr lvl="1" eaLnBrk="1" hangingPunct="1">
              <a:spcBef>
                <a:spcPts val="300"/>
              </a:spcBef>
              <a:buFont typeface="Arial" panose="020B0604020202020204" pitchFamily="34" charset="0"/>
              <a:buChar char="–"/>
            </a:pPr>
            <a:r>
              <a:rPr lang="en-US" altLang="en-US" sz="1400"/>
              <a:t>Realization of value</a:t>
            </a:r>
          </a:p>
          <a:p>
            <a:pPr lvl="1" eaLnBrk="1" hangingPunct="1">
              <a:buFont typeface="Arial" panose="020B0604020202020204" pitchFamily="34" charset="0"/>
              <a:buChar char="–"/>
            </a:pPr>
            <a:r>
              <a:rPr lang="en-US" altLang="en-US" sz="1400"/>
              <a:t>Recognition of pedagogy and content</a:t>
            </a:r>
          </a:p>
          <a:p>
            <a:pPr lvl="1" eaLnBrk="1" hangingPunct="1">
              <a:buFont typeface="Arial" panose="020B0604020202020204" pitchFamily="34" charset="0"/>
              <a:buChar char="–"/>
            </a:pPr>
            <a:r>
              <a:rPr lang="en-US" altLang="en-US" sz="1400"/>
              <a:t>Kids/teachers learn best by inquiry</a:t>
            </a:r>
          </a:p>
          <a:p>
            <a:pPr lvl="1" eaLnBrk="1" hangingPunct="1">
              <a:buFont typeface="Arial" panose="020B0604020202020204" pitchFamily="34" charset="0"/>
              <a:buChar char="–"/>
            </a:pPr>
            <a:r>
              <a:rPr lang="en-US" altLang="en-US" sz="1400"/>
              <a:t>Good teachers teach by inquiry</a:t>
            </a:r>
          </a:p>
          <a:p>
            <a:pPr eaLnBrk="1" hangingPunct="1">
              <a:lnSpc>
                <a:spcPct val="150000"/>
              </a:lnSpc>
              <a:spcBef>
                <a:spcPts val="600"/>
              </a:spcBef>
              <a:buFont typeface="Arial" panose="020B0604020202020204" pitchFamily="34" charset="0"/>
              <a:buChar char="•"/>
            </a:pPr>
            <a:r>
              <a:rPr lang="en-US" altLang="en-US" sz="1600"/>
              <a:t>Thousands of isolated programs, projects, people (STEM Connector)</a:t>
            </a:r>
          </a:p>
          <a:p>
            <a:pPr eaLnBrk="1" hangingPunct="1">
              <a:lnSpc>
                <a:spcPct val="150000"/>
              </a:lnSpc>
              <a:spcBef>
                <a:spcPts val="600"/>
              </a:spcBef>
              <a:buFont typeface="Arial" panose="020B0604020202020204" pitchFamily="34" charset="0"/>
              <a:buChar char="•"/>
            </a:pPr>
            <a:r>
              <a:rPr lang="en-US" altLang="en-US" sz="1600"/>
              <a:t>From local to state to national (to global)</a:t>
            </a:r>
          </a:p>
          <a:p>
            <a:pPr eaLnBrk="1" hangingPunct="1">
              <a:lnSpc>
                <a:spcPct val="150000"/>
              </a:lnSpc>
              <a:spcBef>
                <a:spcPts val="600"/>
              </a:spcBef>
              <a:buFont typeface="Arial" panose="020B0604020202020204" pitchFamily="34" charset="0"/>
              <a:buChar char="•"/>
            </a:pPr>
            <a:r>
              <a:rPr lang="en-US" altLang="en-US" sz="1600"/>
              <a:t>“Are we happy with what we get for $3.5B??” (advocacy, selection, execution)</a:t>
            </a:r>
          </a:p>
          <a:p>
            <a:pPr eaLnBrk="1" hangingPunct="1">
              <a:lnSpc>
                <a:spcPct val="150000"/>
              </a:lnSpc>
              <a:spcBef>
                <a:spcPts val="600"/>
              </a:spcBef>
              <a:buFont typeface="Arial" panose="020B0604020202020204" pitchFamily="34" charset="0"/>
              <a:buChar char="•"/>
            </a:pPr>
            <a:r>
              <a:rPr lang="en-US" altLang="en-US" sz="1600"/>
              <a:t>Industry must take a bigger role (not all money)</a:t>
            </a:r>
          </a:p>
          <a:p>
            <a:pPr lvl="1" eaLnBrk="1" hangingPunct="1">
              <a:spcBef>
                <a:spcPts val="300"/>
              </a:spcBef>
              <a:buFont typeface="Arial" panose="020B0604020202020204" pitchFamily="34" charset="0"/>
              <a:buChar char="–"/>
            </a:pPr>
            <a:r>
              <a:rPr lang="en-US" altLang="en-US" sz="1400"/>
              <a:t>Coordinate good efforts (systemic reform)</a:t>
            </a:r>
          </a:p>
          <a:p>
            <a:pPr lvl="1" eaLnBrk="1" hangingPunct="1">
              <a:buFont typeface="Arial" panose="020B0604020202020204" pitchFamily="34" charset="0"/>
              <a:buChar char="–"/>
            </a:pPr>
            <a:r>
              <a:rPr lang="en-US" altLang="en-US" sz="1400"/>
              <a:t>Advocate need, value of programs</a:t>
            </a:r>
          </a:p>
          <a:p>
            <a:pPr lvl="1" eaLnBrk="1" hangingPunct="1">
              <a:buFont typeface="Arial" panose="020B0604020202020204" pitchFamily="34" charset="0"/>
              <a:buChar char="–"/>
            </a:pPr>
            <a:r>
              <a:rPr lang="en-US" altLang="en-US" sz="1400"/>
              <a:t>Lead the  inquiry process</a:t>
            </a:r>
          </a:p>
          <a:p>
            <a:pPr eaLnBrk="1" hangingPunct="1">
              <a:lnSpc>
                <a:spcPct val="150000"/>
              </a:lnSpc>
              <a:spcBef>
                <a:spcPts val="600"/>
              </a:spcBef>
              <a:buFont typeface="Arial" panose="020B0604020202020204" pitchFamily="34" charset="0"/>
              <a:buChar char="•"/>
            </a:pPr>
            <a:r>
              <a:rPr lang="en-US" altLang="en-US" sz="1600"/>
              <a:t>Right now, many CEO-led groups lead the way</a:t>
            </a:r>
          </a:p>
          <a:p>
            <a:pPr lvl="1" eaLnBrk="1" hangingPunct="1">
              <a:spcBef>
                <a:spcPts val="300"/>
              </a:spcBef>
              <a:buFont typeface="Arial" panose="020B0604020202020204" pitchFamily="34" charset="0"/>
              <a:buChar char="–"/>
            </a:pPr>
            <a:r>
              <a:rPr lang="en-US" altLang="en-US" sz="1400"/>
              <a:t>Achieve / Common Core Standards</a:t>
            </a:r>
          </a:p>
          <a:p>
            <a:pPr lvl="1" eaLnBrk="1" hangingPunct="1">
              <a:buFont typeface="Arial" panose="020B0604020202020204" pitchFamily="34" charset="0"/>
              <a:buChar char="–"/>
            </a:pPr>
            <a:r>
              <a:rPr lang="en-US" altLang="en-US" sz="1400"/>
              <a:t>Change the Equation (CTE)</a:t>
            </a:r>
          </a:p>
          <a:p>
            <a:pPr lvl="1" eaLnBrk="1" hangingPunct="1">
              <a:buFont typeface="Arial" panose="020B0604020202020204" pitchFamily="34" charset="0"/>
              <a:buChar char="–"/>
            </a:pPr>
            <a:r>
              <a:rPr lang="en-US" altLang="en-US" sz="1400"/>
              <a:t>Change the Conversation (CTC)</a:t>
            </a:r>
          </a:p>
          <a:p>
            <a:pPr lvl="1" eaLnBrk="1" hangingPunct="1">
              <a:buFont typeface="Arial" panose="020B0604020202020204" pitchFamily="34" charset="0"/>
              <a:buChar char="–"/>
            </a:pPr>
            <a:r>
              <a:rPr lang="en-US" altLang="en-US" sz="1400"/>
              <a:t>Smithsonian Science Education Center ( formerly NRSC)</a:t>
            </a:r>
          </a:p>
          <a:p>
            <a:pPr lvl="1" eaLnBrk="1" hangingPunct="1">
              <a:buFont typeface="Arial" panose="020B0604020202020204" pitchFamily="34" charset="0"/>
              <a:buChar char="–"/>
            </a:pPr>
            <a:r>
              <a:rPr lang="en-US" altLang="en-US" sz="1400"/>
              <a:t>STEM Connector</a:t>
            </a:r>
          </a:p>
          <a:p>
            <a:pPr eaLnBrk="1" hangingPunct="1">
              <a:lnSpc>
                <a:spcPct val="150000"/>
              </a:lnSpc>
              <a:spcBef>
                <a:spcPts val="600"/>
              </a:spcBef>
              <a:buFont typeface="Arial" panose="020B0604020202020204" pitchFamily="34" charset="0"/>
              <a:buChar char="•"/>
            </a:pPr>
            <a:r>
              <a:rPr lang="en-US" altLang="en-US" sz="1600"/>
              <a:t>Your education strategy, your choice of programs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412F35CE-10A2-4308-9F02-3B1F47A426E6}"/>
              </a:ext>
            </a:extLst>
          </p:cNvPr>
          <p:cNvSpPr txBox="1">
            <a:spLocks noChangeArrowheads="1"/>
          </p:cNvSpPr>
          <p:nvPr/>
        </p:nvSpPr>
        <p:spPr bwMode="auto">
          <a:xfrm>
            <a:off x="1249363" y="604838"/>
            <a:ext cx="6626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a:t>Key Pillars of the Education Strategy</a:t>
            </a:r>
          </a:p>
        </p:txBody>
      </p:sp>
      <p:sp>
        <p:nvSpPr>
          <p:cNvPr id="6" name="Text Box 5">
            <a:extLst>
              <a:ext uri="{FF2B5EF4-FFF2-40B4-BE49-F238E27FC236}">
                <a16:creationId xmlns:a16="http://schemas.microsoft.com/office/drawing/2014/main" id="{83806ED2-4F4D-4CD6-994D-DA18D1F9F084}"/>
              </a:ext>
            </a:extLst>
          </p:cNvPr>
          <p:cNvSpPr txBox="1">
            <a:spLocks noChangeArrowheads="1"/>
          </p:cNvSpPr>
          <p:nvPr/>
        </p:nvSpPr>
        <p:spPr bwMode="auto">
          <a:xfrm>
            <a:off x="2103438" y="2951163"/>
            <a:ext cx="1563687" cy="646112"/>
          </a:xfrm>
          <a:prstGeom prst="rect">
            <a:avLst/>
          </a:prstGeom>
          <a:solidFill>
            <a:schemeClr val="accent4">
              <a:lumMod val="75000"/>
            </a:schemeClr>
          </a:solidFill>
          <a:ln w="19050">
            <a:solidFill>
              <a:schemeClr val="tx1"/>
            </a:solidFill>
            <a:miter lim="800000"/>
            <a:headEnd/>
            <a:tailEnd/>
          </a:ln>
          <a:effectLst/>
        </p:spPr>
        <p:txBody>
          <a:bodyPr>
            <a:spAutoFit/>
          </a:bodyPr>
          <a:lstStyle/>
          <a:p>
            <a:pPr algn="ctr">
              <a:defRPr/>
            </a:pPr>
            <a:r>
              <a:rPr lang="en-US" dirty="0">
                <a:solidFill>
                  <a:schemeClr val="bg1"/>
                </a:solidFill>
                <a:latin typeface="Arial" charset="0"/>
                <a:ea typeface="ＭＳ Ｐゴシック" pitchFamily="34" charset="-128"/>
              </a:rPr>
              <a:t>Collaborative Research</a:t>
            </a:r>
          </a:p>
        </p:txBody>
      </p:sp>
      <p:sp>
        <p:nvSpPr>
          <p:cNvPr id="7" name="Text Box 6">
            <a:extLst>
              <a:ext uri="{FF2B5EF4-FFF2-40B4-BE49-F238E27FC236}">
                <a16:creationId xmlns:a16="http://schemas.microsoft.com/office/drawing/2014/main" id="{1EFC17CB-81C9-4A4F-AF68-46F57E7E54E2}"/>
              </a:ext>
            </a:extLst>
          </p:cNvPr>
          <p:cNvSpPr txBox="1">
            <a:spLocks noChangeArrowheads="1"/>
          </p:cNvSpPr>
          <p:nvPr/>
        </p:nvSpPr>
        <p:spPr bwMode="auto">
          <a:xfrm>
            <a:off x="6513513" y="2952750"/>
            <a:ext cx="1716087" cy="646113"/>
          </a:xfrm>
          <a:prstGeom prst="rect">
            <a:avLst/>
          </a:prstGeom>
          <a:solidFill>
            <a:schemeClr val="accent4">
              <a:lumMod val="75000"/>
            </a:schemeClr>
          </a:solidFill>
          <a:ln w="19050">
            <a:solidFill>
              <a:schemeClr val="tx1"/>
            </a:solidFill>
            <a:miter lim="800000"/>
            <a:headEnd/>
            <a:tailEnd/>
          </a:ln>
          <a:effectLst/>
        </p:spPr>
        <p:txBody>
          <a:bodyPr>
            <a:spAutoFit/>
          </a:bodyPr>
          <a:lstStyle/>
          <a:p>
            <a:pPr algn="ctr">
              <a:defRPr/>
            </a:pPr>
            <a:r>
              <a:rPr lang="en-US" dirty="0">
                <a:solidFill>
                  <a:schemeClr val="bg1"/>
                </a:solidFill>
                <a:latin typeface="Arial" charset="0"/>
                <a:ea typeface="ＭＳ Ｐゴシック" pitchFamily="34" charset="-128"/>
              </a:rPr>
              <a:t>Company Positioning</a:t>
            </a:r>
          </a:p>
        </p:txBody>
      </p:sp>
      <p:sp>
        <p:nvSpPr>
          <p:cNvPr id="8" name="Text Box 7">
            <a:extLst>
              <a:ext uri="{FF2B5EF4-FFF2-40B4-BE49-F238E27FC236}">
                <a16:creationId xmlns:a16="http://schemas.microsoft.com/office/drawing/2014/main" id="{BE0E4C2F-2B31-43D3-93F0-6C0EB7560BB9}"/>
              </a:ext>
            </a:extLst>
          </p:cNvPr>
          <p:cNvSpPr txBox="1">
            <a:spLocks noChangeArrowheads="1"/>
          </p:cNvSpPr>
          <p:nvPr/>
        </p:nvSpPr>
        <p:spPr bwMode="auto">
          <a:xfrm>
            <a:off x="4181475" y="1446213"/>
            <a:ext cx="1879600" cy="646112"/>
          </a:xfrm>
          <a:prstGeom prst="rect">
            <a:avLst/>
          </a:prstGeom>
          <a:solidFill>
            <a:schemeClr val="accent4">
              <a:lumMod val="75000"/>
            </a:schemeClr>
          </a:solidFill>
          <a:ln w="19050">
            <a:solidFill>
              <a:schemeClr val="tx1"/>
            </a:solidFill>
            <a:miter lim="800000"/>
            <a:headEnd/>
            <a:tailEnd/>
          </a:ln>
          <a:effectLst/>
        </p:spPr>
        <p:txBody>
          <a:bodyPr>
            <a:spAutoFit/>
          </a:bodyPr>
          <a:lstStyle/>
          <a:p>
            <a:pPr algn="ctr">
              <a:defRPr/>
            </a:pPr>
            <a:r>
              <a:rPr lang="en-US" dirty="0">
                <a:solidFill>
                  <a:schemeClr val="bg1"/>
                </a:solidFill>
                <a:latin typeface="Arial" charset="0"/>
                <a:ea typeface="ＭＳ Ｐゴシック" pitchFamily="34" charset="-128"/>
              </a:rPr>
              <a:t>Acquire </a:t>
            </a:r>
          </a:p>
          <a:p>
            <a:pPr algn="ctr">
              <a:defRPr/>
            </a:pPr>
            <a:r>
              <a:rPr lang="en-US" dirty="0">
                <a:solidFill>
                  <a:schemeClr val="bg1"/>
                </a:solidFill>
                <a:latin typeface="Arial" charset="0"/>
                <a:ea typeface="ＭＳ Ｐゴシック" pitchFamily="34" charset="-128"/>
              </a:rPr>
              <a:t>Talent</a:t>
            </a:r>
          </a:p>
        </p:txBody>
      </p:sp>
      <p:sp>
        <p:nvSpPr>
          <p:cNvPr id="9" name="Text Box 8">
            <a:extLst>
              <a:ext uri="{FF2B5EF4-FFF2-40B4-BE49-F238E27FC236}">
                <a16:creationId xmlns:a16="http://schemas.microsoft.com/office/drawing/2014/main" id="{B185C453-978E-41A6-A3CE-EE2317DBE67A}"/>
              </a:ext>
            </a:extLst>
          </p:cNvPr>
          <p:cNvSpPr txBox="1">
            <a:spLocks noChangeArrowheads="1"/>
          </p:cNvSpPr>
          <p:nvPr/>
        </p:nvSpPr>
        <p:spPr bwMode="auto">
          <a:xfrm>
            <a:off x="4124325" y="4454525"/>
            <a:ext cx="2225675" cy="1201738"/>
          </a:xfrm>
          <a:prstGeom prst="rect">
            <a:avLst/>
          </a:prstGeom>
          <a:solidFill>
            <a:schemeClr val="accent4">
              <a:lumMod val="75000"/>
            </a:schemeClr>
          </a:solidFill>
          <a:ln w="19050">
            <a:solidFill>
              <a:schemeClr val="tx1"/>
            </a:solidFill>
            <a:miter lim="800000"/>
            <a:headEnd/>
            <a:tailEnd/>
          </a:ln>
          <a:effectLst/>
        </p:spPr>
        <p:txBody>
          <a:bodyPr>
            <a:spAutoFit/>
          </a:bodyPr>
          <a:lstStyle/>
          <a:p>
            <a:pPr algn="ctr">
              <a:defRPr/>
            </a:pPr>
            <a:r>
              <a:rPr lang="en-US" dirty="0">
                <a:solidFill>
                  <a:schemeClr val="bg1"/>
                </a:solidFill>
                <a:latin typeface="Arial" charset="0"/>
                <a:ea typeface="ＭＳ Ｐゴシック" pitchFamily="34" charset="-128"/>
              </a:rPr>
              <a:t>Good Corporate Citizen / </a:t>
            </a:r>
          </a:p>
          <a:p>
            <a:pPr algn="ctr">
              <a:defRPr/>
            </a:pPr>
            <a:r>
              <a:rPr lang="en-US" dirty="0">
                <a:solidFill>
                  <a:schemeClr val="bg1"/>
                </a:solidFill>
                <a:latin typeface="Arial" charset="0"/>
                <a:ea typeface="ＭＳ Ｐゴシック" pitchFamily="34" charset="-128"/>
              </a:rPr>
              <a:t>Community Relations</a:t>
            </a:r>
          </a:p>
        </p:txBody>
      </p:sp>
      <p:sp>
        <p:nvSpPr>
          <p:cNvPr id="27655" name="Line 11">
            <a:extLst>
              <a:ext uri="{FF2B5EF4-FFF2-40B4-BE49-F238E27FC236}">
                <a16:creationId xmlns:a16="http://schemas.microsoft.com/office/drawing/2014/main" id="{D092C5B6-8994-4E90-BDAF-98A2C061F06E}"/>
              </a:ext>
            </a:extLst>
          </p:cNvPr>
          <p:cNvSpPr>
            <a:spLocks noChangeShapeType="1"/>
          </p:cNvSpPr>
          <p:nvPr/>
        </p:nvSpPr>
        <p:spPr bwMode="auto">
          <a:xfrm>
            <a:off x="5167313" y="2244725"/>
            <a:ext cx="0" cy="205740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6" name="Line 12">
            <a:extLst>
              <a:ext uri="{FF2B5EF4-FFF2-40B4-BE49-F238E27FC236}">
                <a16:creationId xmlns:a16="http://schemas.microsoft.com/office/drawing/2014/main" id="{B38053E9-DBB2-42EB-84C5-F143BB1D3B56}"/>
              </a:ext>
            </a:extLst>
          </p:cNvPr>
          <p:cNvSpPr>
            <a:spLocks noChangeShapeType="1"/>
          </p:cNvSpPr>
          <p:nvPr/>
        </p:nvSpPr>
        <p:spPr bwMode="auto">
          <a:xfrm>
            <a:off x="4176713" y="3311525"/>
            <a:ext cx="20574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Date Placeholder 1">
            <a:extLst>
              <a:ext uri="{FF2B5EF4-FFF2-40B4-BE49-F238E27FC236}">
                <a16:creationId xmlns:a16="http://schemas.microsoft.com/office/drawing/2014/main" id="{5C0AECF2-3602-4C66-91C1-5C99C5E9E24B}"/>
              </a:ext>
            </a:extLst>
          </p:cNvPr>
          <p:cNvSpPr>
            <a:spLocks noGrp="1"/>
          </p:cNvSpPr>
          <p:nvPr>
            <p:ph type="dt" sz="quarter" idx="10"/>
          </p:nvPr>
        </p:nvSpPr>
        <p:spPr bwMode="auto">
          <a:ln>
            <a:miter lim="800000"/>
            <a:headEnd/>
            <a:tailEnd/>
          </a:ln>
        </p:spPr>
        <p:txBody>
          <a:bodyPr/>
          <a:lstStyle/>
          <a:p>
            <a:pPr>
              <a:defRPr/>
            </a:pPr>
            <a:fld id="{ACFCBAA1-3D52-4F7D-8328-ED58C7A161FD}" type="datetime1">
              <a:rPr lang="en-US"/>
              <a:pPr>
                <a:defRPr/>
              </a:pPr>
              <a:t>4/22/2021</a:t>
            </a:fld>
            <a:endParaRPr lang="en-US"/>
          </a:p>
        </p:txBody>
      </p:sp>
      <p:sp>
        <p:nvSpPr>
          <p:cNvPr id="3" name="Footer Placeholder 2">
            <a:extLst>
              <a:ext uri="{FF2B5EF4-FFF2-40B4-BE49-F238E27FC236}">
                <a16:creationId xmlns:a16="http://schemas.microsoft.com/office/drawing/2014/main" id="{4ECD4260-627A-4D47-A786-C4A1FACA42FA}"/>
              </a:ext>
            </a:extLst>
          </p:cNvPr>
          <p:cNvSpPr>
            <a:spLocks noGrp="1"/>
          </p:cNvSpPr>
          <p:nvPr>
            <p:ph type="ftr" sz="quarter" idx="11"/>
          </p:nvPr>
        </p:nvSpPr>
        <p:spPr/>
        <p:txBody>
          <a:bodyPr/>
          <a:lstStyle/>
          <a:p>
            <a:pPr>
              <a:defRPr/>
            </a:pPr>
            <a:endParaRPr lang="en-US"/>
          </a:p>
        </p:txBody>
      </p:sp>
      <p:sp>
        <p:nvSpPr>
          <p:cNvPr id="9219" name="Slide Number Placeholder 3">
            <a:extLst>
              <a:ext uri="{FF2B5EF4-FFF2-40B4-BE49-F238E27FC236}">
                <a16:creationId xmlns:a16="http://schemas.microsoft.com/office/drawing/2014/main" id="{E32421DD-AAF6-4D7A-A2F7-ECCF995C449C}"/>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8A0EFDEF-D15D-4CBD-AAB2-B901E2CC847E}" type="slidenum">
              <a:rPr lang="en-US" altLang="en-US">
                <a:solidFill>
                  <a:srgbClr val="B5A788"/>
                </a:solidFill>
              </a:rPr>
              <a:pPr eaLnBrk="1" hangingPunct="1"/>
              <a:t>21</a:t>
            </a:fld>
            <a:endParaRPr lang="en-US" altLang="en-US">
              <a:solidFill>
                <a:srgbClr val="B5A788"/>
              </a:solidFill>
            </a:endParaRPr>
          </a:p>
        </p:txBody>
      </p:sp>
      <p:sp>
        <p:nvSpPr>
          <p:cNvPr id="28677" name="AutoShape 23">
            <a:extLst>
              <a:ext uri="{FF2B5EF4-FFF2-40B4-BE49-F238E27FC236}">
                <a16:creationId xmlns:a16="http://schemas.microsoft.com/office/drawing/2014/main" id="{0BFB3EB6-0A7D-4A2F-80FF-0B1997666197}"/>
              </a:ext>
            </a:extLst>
          </p:cNvPr>
          <p:cNvSpPr>
            <a:spLocks noChangeArrowheads="1"/>
          </p:cNvSpPr>
          <p:nvPr/>
        </p:nvSpPr>
        <p:spPr bwMode="auto">
          <a:xfrm>
            <a:off x="152400" y="5791200"/>
            <a:ext cx="8839200" cy="1038225"/>
          </a:xfrm>
          <a:prstGeom prst="roundRect">
            <a:avLst>
              <a:gd name="adj" fmla="val 16667"/>
            </a:avLst>
          </a:prstGeom>
          <a:solidFill>
            <a:srgbClr val="99FF66"/>
          </a:solidFill>
          <a:ln w="38100" cmpd="dbl">
            <a:solidFill>
              <a:schemeClr val="accent2"/>
            </a:solidFill>
            <a:round/>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6" name="Down Arrow Callout 5">
            <a:extLst>
              <a:ext uri="{FF2B5EF4-FFF2-40B4-BE49-F238E27FC236}">
                <a16:creationId xmlns:a16="http://schemas.microsoft.com/office/drawing/2014/main" id="{61340A66-A154-470E-8AD4-A8E23F9DC674}"/>
              </a:ext>
            </a:extLst>
          </p:cNvPr>
          <p:cNvSpPr>
            <a:spLocks noChangeArrowheads="1"/>
          </p:cNvSpPr>
          <p:nvPr/>
        </p:nvSpPr>
        <p:spPr bwMode="auto">
          <a:xfrm>
            <a:off x="533400" y="1966913"/>
            <a:ext cx="2133600" cy="1295400"/>
          </a:xfrm>
          <a:prstGeom prst="downArrowCallout">
            <a:avLst>
              <a:gd name="adj1" fmla="val 23333"/>
              <a:gd name="adj2" fmla="val 23333"/>
              <a:gd name="adj3" fmla="val 25000"/>
              <a:gd name="adj4" fmla="val 64977"/>
            </a:avLst>
          </a:prstGeom>
          <a:solidFill>
            <a:srgbClr val="FFFF66"/>
          </a:solidFill>
          <a:ln w="25400" algn="ctr">
            <a:solidFill>
              <a:srgbClr val="632523"/>
            </a:solidFill>
            <a:miter lim="800000"/>
            <a:headEnd/>
            <a:tailEnd/>
          </a:ln>
        </p:spPr>
        <p:txBody>
          <a:bodyPr anchor="ctr"/>
          <a:lstStyle/>
          <a:p>
            <a:pPr defTabSz="914400" fontAlgn="auto">
              <a:spcBef>
                <a:spcPts val="0"/>
              </a:spcBef>
              <a:spcAft>
                <a:spcPts val="0"/>
              </a:spcAft>
              <a:defRPr/>
            </a:pPr>
            <a:r>
              <a:rPr lang="en-US" dirty="0">
                <a:solidFill>
                  <a:sysClr val="windowText" lastClr="000000"/>
                </a:solidFill>
                <a:latin typeface="+mn-lt"/>
                <a:ea typeface="+mn-ea"/>
              </a:rPr>
              <a:t>Professional Development</a:t>
            </a:r>
          </a:p>
        </p:txBody>
      </p:sp>
      <p:sp>
        <p:nvSpPr>
          <p:cNvPr id="7" name="Down Arrow Callout 6">
            <a:extLst>
              <a:ext uri="{FF2B5EF4-FFF2-40B4-BE49-F238E27FC236}">
                <a16:creationId xmlns:a16="http://schemas.microsoft.com/office/drawing/2014/main" id="{024A67C1-34C7-4441-9D36-DF112F6433C3}"/>
              </a:ext>
            </a:extLst>
          </p:cNvPr>
          <p:cNvSpPr>
            <a:spLocks noChangeArrowheads="1"/>
          </p:cNvSpPr>
          <p:nvPr/>
        </p:nvSpPr>
        <p:spPr bwMode="auto">
          <a:xfrm>
            <a:off x="3452813" y="2005013"/>
            <a:ext cx="2209800" cy="1295400"/>
          </a:xfrm>
          <a:prstGeom prst="downArrowCallout">
            <a:avLst>
              <a:gd name="adj1" fmla="val 24167"/>
              <a:gd name="adj2" fmla="val 24167"/>
              <a:gd name="adj3" fmla="val 25000"/>
              <a:gd name="adj4" fmla="val 64977"/>
            </a:avLst>
          </a:prstGeom>
          <a:solidFill>
            <a:srgbClr val="00CCFF"/>
          </a:solidFill>
          <a:ln w="25400" algn="ctr">
            <a:solidFill>
              <a:srgbClr val="632523"/>
            </a:solidFill>
            <a:miter lim="800000"/>
            <a:headEnd/>
            <a:tailEnd/>
          </a:ln>
        </p:spPr>
        <p:txBody>
          <a:bodyPr anchor="ctr"/>
          <a:lstStyle/>
          <a:p>
            <a:pPr defTabSz="914400" fontAlgn="auto">
              <a:spcBef>
                <a:spcPts val="0"/>
              </a:spcBef>
              <a:spcAft>
                <a:spcPts val="0"/>
              </a:spcAft>
              <a:defRPr/>
            </a:pPr>
            <a:r>
              <a:rPr lang="en-US" dirty="0">
                <a:solidFill>
                  <a:sysClr val="windowText" lastClr="000000"/>
                </a:solidFill>
                <a:latin typeface="+mn-lt"/>
                <a:ea typeface="+mn-ea"/>
              </a:rPr>
              <a:t>Students/</a:t>
            </a:r>
          </a:p>
          <a:p>
            <a:pPr defTabSz="914400" fontAlgn="auto">
              <a:spcBef>
                <a:spcPts val="0"/>
              </a:spcBef>
              <a:spcAft>
                <a:spcPts val="0"/>
              </a:spcAft>
              <a:defRPr/>
            </a:pPr>
            <a:r>
              <a:rPr lang="en-US" dirty="0">
                <a:solidFill>
                  <a:sysClr val="windowText" lastClr="000000"/>
                </a:solidFill>
                <a:latin typeface="+mn-lt"/>
                <a:ea typeface="+mn-ea"/>
              </a:rPr>
              <a:t>Competitions</a:t>
            </a:r>
          </a:p>
        </p:txBody>
      </p:sp>
      <p:sp>
        <p:nvSpPr>
          <p:cNvPr id="8" name="Rounded Rectangle 7">
            <a:extLst>
              <a:ext uri="{FF2B5EF4-FFF2-40B4-BE49-F238E27FC236}">
                <a16:creationId xmlns:a16="http://schemas.microsoft.com/office/drawing/2014/main" id="{C079AA4C-99B8-4DE5-A714-650866660FBB}"/>
              </a:ext>
            </a:extLst>
          </p:cNvPr>
          <p:cNvSpPr/>
          <p:nvPr/>
        </p:nvSpPr>
        <p:spPr>
          <a:xfrm>
            <a:off x="152400" y="3300413"/>
            <a:ext cx="2895600" cy="144780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en-US">
                <a:solidFill>
                  <a:srgbClr val="FFFFFF"/>
                </a:solidFill>
                <a:ea typeface="ＭＳ Ｐゴシック" pitchFamily="34" charset="-128"/>
              </a:rPr>
              <a:t>Agriscience Ambassadors</a:t>
            </a:r>
          </a:p>
          <a:p>
            <a:pPr defTabSz="914400">
              <a:defRPr/>
            </a:pPr>
            <a:r>
              <a:rPr lang="en-US">
                <a:solidFill>
                  <a:srgbClr val="FFFFFF"/>
                </a:solidFill>
                <a:ea typeface="ＭＳ Ｐゴシック" pitchFamily="34" charset="-128"/>
              </a:rPr>
              <a:t>Driving Science</a:t>
            </a:r>
          </a:p>
          <a:p>
            <a:pPr defTabSz="914400">
              <a:defRPr/>
            </a:pPr>
            <a:r>
              <a:rPr lang="en-US">
                <a:solidFill>
                  <a:srgbClr val="FFFFFF"/>
                </a:solidFill>
                <a:ea typeface="ＭＳ Ｐゴシック" pitchFamily="34" charset="-128"/>
              </a:rPr>
              <a:t>Science of DuPont Workshops</a:t>
            </a:r>
          </a:p>
          <a:p>
            <a:pPr defTabSz="914400">
              <a:defRPr/>
            </a:pPr>
            <a:r>
              <a:rPr lang="en-US">
                <a:solidFill>
                  <a:srgbClr val="FFFFFF"/>
                </a:solidFill>
                <a:ea typeface="ＭＳ Ｐゴシック" pitchFamily="34" charset="-128"/>
              </a:rPr>
              <a:t>Young Professors</a:t>
            </a:r>
          </a:p>
        </p:txBody>
      </p:sp>
      <p:sp>
        <p:nvSpPr>
          <p:cNvPr id="9" name="Rounded Rectangle 8">
            <a:extLst>
              <a:ext uri="{FF2B5EF4-FFF2-40B4-BE49-F238E27FC236}">
                <a16:creationId xmlns:a16="http://schemas.microsoft.com/office/drawing/2014/main" id="{964136EE-D99D-4196-843B-97BDBD7EF45D}"/>
              </a:ext>
            </a:extLst>
          </p:cNvPr>
          <p:cNvSpPr/>
          <p:nvPr/>
        </p:nvSpPr>
        <p:spPr>
          <a:xfrm>
            <a:off x="3124200" y="3300413"/>
            <a:ext cx="2971800" cy="144780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en-US">
                <a:solidFill>
                  <a:srgbClr val="FFFFFF"/>
                </a:solidFill>
                <a:ea typeface="ＭＳ Ｐゴシック" pitchFamily="34" charset="-128"/>
              </a:rPr>
              <a:t>DuPont Challenge</a:t>
            </a:r>
          </a:p>
          <a:p>
            <a:pPr defTabSz="914400">
              <a:defRPr/>
            </a:pPr>
            <a:r>
              <a:rPr lang="en-US">
                <a:solidFill>
                  <a:srgbClr val="FFFFFF"/>
                </a:solidFill>
                <a:ea typeface="ＭＳ Ｐゴシック" pitchFamily="34" charset="-128"/>
              </a:rPr>
              <a:t>FIRST Robotics</a:t>
            </a:r>
          </a:p>
          <a:p>
            <a:pPr defTabSz="914400">
              <a:defRPr/>
            </a:pPr>
            <a:r>
              <a:rPr lang="en-US">
                <a:solidFill>
                  <a:srgbClr val="FFFFFF"/>
                </a:solidFill>
                <a:ea typeface="ＭＳ Ｐゴシック" pitchFamily="34" charset="-128"/>
              </a:rPr>
              <a:t>Science Fairs</a:t>
            </a:r>
          </a:p>
          <a:p>
            <a:pPr defTabSz="914400">
              <a:defRPr/>
            </a:pPr>
            <a:r>
              <a:rPr lang="en-US">
                <a:solidFill>
                  <a:srgbClr val="FFFFFF"/>
                </a:solidFill>
                <a:ea typeface="ＭＳ Ｐゴシック" pitchFamily="34" charset="-128"/>
              </a:rPr>
              <a:t>Science Olympiad</a:t>
            </a:r>
          </a:p>
        </p:txBody>
      </p:sp>
      <p:sp>
        <p:nvSpPr>
          <p:cNvPr id="10" name="Rounded Rectangle 9">
            <a:extLst>
              <a:ext uri="{FF2B5EF4-FFF2-40B4-BE49-F238E27FC236}">
                <a16:creationId xmlns:a16="http://schemas.microsoft.com/office/drawing/2014/main" id="{B65F5B80-52DD-4E4B-8B25-29158EF77371}"/>
              </a:ext>
            </a:extLst>
          </p:cNvPr>
          <p:cNvSpPr/>
          <p:nvPr/>
        </p:nvSpPr>
        <p:spPr>
          <a:xfrm>
            <a:off x="6172200" y="3300413"/>
            <a:ext cx="2819400" cy="144780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en-US">
                <a:solidFill>
                  <a:srgbClr val="FFFFFF"/>
                </a:solidFill>
                <a:latin typeface="Arial" charset="0"/>
                <a:ea typeface="ＭＳ Ｐゴシック" pitchFamily="34" charset="-128"/>
              </a:rPr>
              <a:t>AISES</a:t>
            </a:r>
          </a:p>
          <a:p>
            <a:pPr defTabSz="914400">
              <a:defRPr/>
            </a:pPr>
            <a:r>
              <a:rPr lang="en-US">
                <a:solidFill>
                  <a:srgbClr val="FFFFFF"/>
                </a:solidFill>
                <a:latin typeface="Arial" charset="0"/>
                <a:ea typeface="ＭＳ Ｐゴシック" pitchFamily="34" charset="-128"/>
              </a:rPr>
              <a:t>NACME</a:t>
            </a:r>
          </a:p>
          <a:p>
            <a:pPr defTabSz="914400">
              <a:defRPr/>
            </a:pPr>
            <a:r>
              <a:rPr lang="en-US">
                <a:solidFill>
                  <a:srgbClr val="FFFFFF"/>
                </a:solidFill>
                <a:latin typeface="Arial" charset="0"/>
                <a:ea typeface="ＭＳ Ｐゴシック" pitchFamily="34" charset="-128"/>
              </a:rPr>
              <a:t>SWE</a:t>
            </a:r>
          </a:p>
          <a:p>
            <a:pPr defTabSz="914400">
              <a:defRPr/>
            </a:pPr>
            <a:r>
              <a:rPr lang="en-US">
                <a:solidFill>
                  <a:srgbClr val="FFFFFF"/>
                </a:solidFill>
                <a:latin typeface="Arial" charset="0"/>
                <a:ea typeface="ＭＳ Ｐゴシック" pitchFamily="34" charset="-128"/>
              </a:rPr>
              <a:t>GEM</a:t>
            </a:r>
          </a:p>
          <a:p>
            <a:pPr defTabSz="914400">
              <a:defRPr/>
            </a:pPr>
            <a:r>
              <a:rPr lang="en-US">
                <a:solidFill>
                  <a:srgbClr val="FFFFFF"/>
                </a:solidFill>
                <a:latin typeface="Arial" charset="0"/>
                <a:ea typeface="ＭＳ Ｐゴシック" pitchFamily="34" charset="-128"/>
              </a:rPr>
              <a:t>SHPE</a:t>
            </a:r>
          </a:p>
        </p:txBody>
      </p:sp>
      <p:sp>
        <p:nvSpPr>
          <p:cNvPr id="11" name="Striped Right Arrow 10">
            <a:extLst>
              <a:ext uri="{FF2B5EF4-FFF2-40B4-BE49-F238E27FC236}">
                <a16:creationId xmlns:a16="http://schemas.microsoft.com/office/drawing/2014/main" id="{54938845-DCB9-438A-A449-4386A4567C3F}"/>
              </a:ext>
            </a:extLst>
          </p:cNvPr>
          <p:cNvSpPr/>
          <p:nvPr/>
        </p:nvSpPr>
        <p:spPr>
          <a:xfrm>
            <a:off x="482600" y="901700"/>
            <a:ext cx="7391400" cy="609600"/>
          </a:xfrm>
          <a:prstGeom prst="stripedRightArrow">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defRPr>
                <a:solidFill>
                  <a:schemeClr val="tx1"/>
                </a:solidFill>
                <a:latin typeface="Arial" charset="0"/>
                <a:ea typeface="ＭＳ Ｐゴシック" pitchFamily="34" charset="-128"/>
              </a:defRPr>
            </a:lvl1pPr>
            <a:lvl2pPr marL="742950" indent="-285750" algn="l" eaLnBrk="0" hangingPunct="0">
              <a:defRPr>
                <a:solidFill>
                  <a:schemeClr val="tx1"/>
                </a:solidFill>
                <a:latin typeface="Arial" charset="0"/>
                <a:ea typeface="ＭＳ Ｐゴシック" pitchFamily="34" charset="-128"/>
              </a:defRPr>
            </a:lvl2pPr>
            <a:lvl3pPr marL="1143000" indent="-228600" algn="l" eaLnBrk="0" hangingPunct="0">
              <a:defRPr>
                <a:solidFill>
                  <a:schemeClr val="tx1"/>
                </a:solidFill>
                <a:latin typeface="Arial" charset="0"/>
                <a:ea typeface="ＭＳ Ｐゴシック" pitchFamily="34" charset="-128"/>
              </a:defRPr>
            </a:lvl3pPr>
            <a:lvl4pPr marL="1600200" indent="-228600" algn="l" eaLnBrk="0" hangingPunct="0">
              <a:defRPr>
                <a:solidFill>
                  <a:schemeClr val="tx1"/>
                </a:solidFill>
                <a:latin typeface="Arial" charset="0"/>
                <a:ea typeface="ＭＳ Ｐゴシック" pitchFamily="34" charset="-128"/>
              </a:defRPr>
            </a:lvl4pPr>
            <a:lvl5pPr marL="2057400" indent="-228600" algn="l"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defRPr/>
            </a:pPr>
            <a:r>
              <a:rPr lang="en-US"/>
              <a:t>Science Literacy   *     Research   *     Branding   *     Recruiting</a:t>
            </a:r>
          </a:p>
        </p:txBody>
      </p:sp>
      <p:sp>
        <p:nvSpPr>
          <p:cNvPr id="28686" name="Down Arrow Callout 11">
            <a:extLst>
              <a:ext uri="{FF2B5EF4-FFF2-40B4-BE49-F238E27FC236}">
                <a16:creationId xmlns:a16="http://schemas.microsoft.com/office/drawing/2014/main" id="{582673FB-DB6B-447D-84A5-E1A7462CCE35}"/>
              </a:ext>
            </a:extLst>
          </p:cNvPr>
          <p:cNvSpPr>
            <a:spLocks noChangeArrowheads="1"/>
          </p:cNvSpPr>
          <p:nvPr/>
        </p:nvSpPr>
        <p:spPr bwMode="auto">
          <a:xfrm>
            <a:off x="6457950" y="1966913"/>
            <a:ext cx="2133600" cy="1295400"/>
          </a:xfrm>
          <a:prstGeom prst="downArrowCallout">
            <a:avLst>
              <a:gd name="adj1" fmla="val 23333"/>
              <a:gd name="adj2" fmla="val 23333"/>
              <a:gd name="adj3" fmla="val 25000"/>
              <a:gd name="adj4" fmla="val 64977"/>
            </a:avLst>
          </a:prstGeom>
          <a:solidFill>
            <a:srgbClr val="CC99FF"/>
          </a:solidFill>
          <a:ln w="25400" algn="ctr">
            <a:solidFill>
              <a:srgbClr val="632523"/>
            </a:solidFill>
            <a:miter lim="800000"/>
            <a:headEnd/>
            <a:tailEnd/>
          </a:ln>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a:solidFill>
                  <a:srgbClr val="000000"/>
                </a:solidFill>
              </a:rPr>
              <a:t>Workforce Development</a:t>
            </a:r>
          </a:p>
        </p:txBody>
      </p:sp>
      <p:sp>
        <p:nvSpPr>
          <p:cNvPr id="28687" name="Text Box 18">
            <a:extLst>
              <a:ext uri="{FF2B5EF4-FFF2-40B4-BE49-F238E27FC236}">
                <a16:creationId xmlns:a16="http://schemas.microsoft.com/office/drawing/2014/main" id="{31FDF15E-F72C-4556-95D2-68679C4F1161}"/>
              </a:ext>
            </a:extLst>
          </p:cNvPr>
          <p:cNvSpPr txBox="1">
            <a:spLocks noChangeArrowheads="1"/>
          </p:cNvSpPr>
          <p:nvPr/>
        </p:nvSpPr>
        <p:spPr bwMode="auto">
          <a:xfrm>
            <a:off x="157163" y="5734050"/>
            <a:ext cx="9144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a:t>All programs &amp; initiatives are leveraged nationally through collaborative partnerships:</a:t>
            </a:r>
          </a:p>
          <a:p>
            <a:pPr eaLnBrk="1" hangingPunct="1"/>
            <a:endParaRPr lang="en-US" altLang="en-US" sz="800"/>
          </a:p>
          <a:p>
            <a:pPr eaLnBrk="1" hangingPunct="1"/>
            <a:r>
              <a:rPr lang="en-US" altLang="en-US"/>
              <a:t>National Science Teachers Association * NBC Learn * National FFA * NASA * </a:t>
            </a:r>
          </a:p>
          <a:p>
            <a:pPr eaLnBrk="1" hangingPunct="1"/>
            <a:r>
              <a:rPr lang="en-US" altLang="en-US"/>
              <a:t>National Association of Agricultural Educators * National Science Resources Center</a:t>
            </a:r>
          </a:p>
        </p:txBody>
      </p:sp>
      <p:sp>
        <p:nvSpPr>
          <p:cNvPr id="28688" name="Title 1">
            <a:extLst>
              <a:ext uri="{FF2B5EF4-FFF2-40B4-BE49-F238E27FC236}">
                <a16:creationId xmlns:a16="http://schemas.microsoft.com/office/drawing/2014/main" id="{AB7A467C-B244-4247-AF2F-F2FF81F37436}"/>
              </a:ext>
            </a:extLst>
          </p:cNvPr>
          <p:cNvSpPr>
            <a:spLocks/>
          </p:cNvSpPr>
          <p:nvPr/>
        </p:nvSpPr>
        <p:spPr bwMode="auto">
          <a:xfrm>
            <a:off x="-28575" y="428625"/>
            <a:ext cx="82296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pt-BR" altLang="en-US" sz="2200"/>
              <a:t>Putting Science to Work in Education</a:t>
            </a:r>
            <a:endParaRPr lang="en-US" altLang="en-US" sz="2200"/>
          </a:p>
        </p:txBody>
      </p:sp>
      <p:sp>
        <p:nvSpPr>
          <p:cNvPr id="28689" name="AutoShape 24">
            <a:extLst>
              <a:ext uri="{FF2B5EF4-FFF2-40B4-BE49-F238E27FC236}">
                <a16:creationId xmlns:a16="http://schemas.microsoft.com/office/drawing/2014/main" id="{BB3CAAB8-F21D-40ED-AEFE-8572AB8CCCD7}"/>
              </a:ext>
            </a:extLst>
          </p:cNvPr>
          <p:cNvSpPr>
            <a:spLocks/>
          </p:cNvSpPr>
          <p:nvPr/>
        </p:nvSpPr>
        <p:spPr bwMode="auto">
          <a:xfrm rot="5400000">
            <a:off x="4243387" y="1009651"/>
            <a:ext cx="619125" cy="8610600"/>
          </a:xfrm>
          <a:prstGeom prst="leftBrace">
            <a:avLst>
              <a:gd name="adj1" fmla="val 115897"/>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50">
            <a:extLst>
              <a:ext uri="{FF2B5EF4-FFF2-40B4-BE49-F238E27FC236}">
                <a16:creationId xmlns:a16="http://schemas.microsoft.com/office/drawing/2014/main" id="{8F7403AD-91B8-44F7-8DD9-963A37D70E1E}"/>
              </a:ext>
            </a:extLst>
          </p:cNvPr>
          <p:cNvSpPr>
            <a:spLocks noChangeShapeType="1"/>
          </p:cNvSpPr>
          <p:nvPr/>
        </p:nvSpPr>
        <p:spPr bwMode="auto">
          <a:xfrm>
            <a:off x="2365375" y="501650"/>
            <a:ext cx="0" cy="61833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9699" name="Line 51">
            <a:extLst>
              <a:ext uri="{FF2B5EF4-FFF2-40B4-BE49-F238E27FC236}">
                <a16:creationId xmlns:a16="http://schemas.microsoft.com/office/drawing/2014/main" id="{020F02E6-3B27-4199-BDCF-CDF64B922D96}"/>
              </a:ext>
            </a:extLst>
          </p:cNvPr>
          <p:cNvSpPr>
            <a:spLocks noChangeShapeType="1"/>
          </p:cNvSpPr>
          <p:nvPr/>
        </p:nvSpPr>
        <p:spPr bwMode="auto">
          <a:xfrm>
            <a:off x="3765550" y="501650"/>
            <a:ext cx="0" cy="61833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9700" name="Line 52">
            <a:extLst>
              <a:ext uri="{FF2B5EF4-FFF2-40B4-BE49-F238E27FC236}">
                <a16:creationId xmlns:a16="http://schemas.microsoft.com/office/drawing/2014/main" id="{BEA4A2D5-8944-4248-8F36-CD252002C963}"/>
              </a:ext>
            </a:extLst>
          </p:cNvPr>
          <p:cNvSpPr>
            <a:spLocks noChangeShapeType="1"/>
          </p:cNvSpPr>
          <p:nvPr/>
        </p:nvSpPr>
        <p:spPr bwMode="auto">
          <a:xfrm>
            <a:off x="5194300" y="501650"/>
            <a:ext cx="0" cy="61833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9701" name="Line 53">
            <a:extLst>
              <a:ext uri="{FF2B5EF4-FFF2-40B4-BE49-F238E27FC236}">
                <a16:creationId xmlns:a16="http://schemas.microsoft.com/office/drawing/2014/main" id="{4110797E-01F7-45BE-84BE-E54A949DF526}"/>
              </a:ext>
            </a:extLst>
          </p:cNvPr>
          <p:cNvSpPr>
            <a:spLocks noChangeShapeType="1"/>
          </p:cNvSpPr>
          <p:nvPr/>
        </p:nvSpPr>
        <p:spPr bwMode="auto">
          <a:xfrm>
            <a:off x="6861175" y="501650"/>
            <a:ext cx="0" cy="61833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 name="Oval 20">
            <a:extLst>
              <a:ext uri="{FF2B5EF4-FFF2-40B4-BE49-F238E27FC236}">
                <a16:creationId xmlns:a16="http://schemas.microsoft.com/office/drawing/2014/main" id="{120D8F05-780C-4650-9BEB-27DF8659F9A5}"/>
              </a:ext>
            </a:extLst>
          </p:cNvPr>
          <p:cNvSpPr>
            <a:spLocks noChangeArrowheads="1"/>
          </p:cNvSpPr>
          <p:nvPr/>
        </p:nvSpPr>
        <p:spPr bwMode="auto">
          <a:xfrm>
            <a:off x="1447800" y="3551238"/>
            <a:ext cx="3916363" cy="228600"/>
          </a:xfrm>
          <a:prstGeom prst="rect">
            <a:avLst/>
          </a:prstGeom>
          <a:solidFill>
            <a:srgbClr val="00CCFF"/>
          </a:solidFill>
          <a:ln w="25400" algn="ctr">
            <a:solidFill>
              <a:schemeClr val="tx1"/>
            </a:solidFill>
            <a:miter lim="800000"/>
            <a:headEnd/>
            <a:tailEnd/>
          </a:ln>
        </p:spPr>
        <p:txBody>
          <a:bodyPr anchor="ctr"/>
          <a:lstStyle/>
          <a:p>
            <a:pPr algn="ctr" defTabSz="914400" fontAlgn="auto">
              <a:spcBef>
                <a:spcPts val="0"/>
              </a:spcBef>
              <a:spcAft>
                <a:spcPts val="0"/>
              </a:spcAft>
              <a:defRPr/>
            </a:pPr>
            <a:r>
              <a:rPr lang="en-US" dirty="0">
                <a:solidFill>
                  <a:schemeClr val="accent3"/>
                </a:solidFill>
                <a:latin typeface="+mn-lt"/>
                <a:ea typeface="+mn-ea"/>
              </a:rPr>
              <a:t>Science Fairs</a:t>
            </a:r>
          </a:p>
        </p:txBody>
      </p:sp>
      <p:sp>
        <p:nvSpPr>
          <p:cNvPr id="6" name="Oval 21">
            <a:extLst>
              <a:ext uri="{FF2B5EF4-FFF2-40B4-BE49-F238E27FC236}">
                <a16:creationId xmlns:a16="http://schemas.microsoft.com/office/drawing/2014/main" id="{FED5EFFB-A435-4F4D-A10E-B5EA028788BD}"/>
              </a:ext>
            </a:extLst>
          </p:cNvPr>
          <p:cNvSpPr>
            <a:spLocks noChangeArrowheads="1"/>
          </p:cNvSpPr>
          <p:nvPr/>
        </p:nvSpPr>
        <p:spPr bwMode="auto">
          <a:xfrm>
            <a:off x="2732088" y="3216275"/>
            <a:ext cx="2397125" cy="195263"/>
          </a:xfrm>
          <a:prstGeom prst="rect">
            <a:avLst/>
          </a:prstGeom>
          <a:solidFill>
            <a:srgbClr val="00CCFF"/>
          </a:solidFill>
          <a:ln w="25400" algn="ctr">
            <a:solidFill>
              <a:schemeClr val="tx1"/>
            </a:solidFill>
            <a:miter lim="800000"/>
            <a:headEnd/>
            <a:tailEnd/>
          </a:ln>
        </p:spPr>
        <p:txBody>
          <a:bodyPr anchor="ctr"/>
          <a:lstStyle/>
          <a:p>
            <a:pPr algn="ctr" defTabSz="914400" fontAlgn="auto">
              <a:spcBef>
                <a:spcPts val="0"/>
              </a:spcBef>
              <a:spcAft>
                <a:spcPts val="0"/>
              </a:spcAft>
              <a:defRPr/>
            </a:pPr>
            <a:r>
              <a:rPr lang="en-US" dirty="0">
                <a:solidFill>
                  <a:schemeClr val="accent3"/>
                </a:solidFill>
                <a:latin typeface="+mn-lt"/>
                <a:ea typeface="+mn-ea"/>
              </a:rPr>
              <a:t>Science</a:t>
            </a:r>
            <a:r>
              <a:rPr lang="en-US" dirty="0">
                <a:solidFill>
                  <a:schemeClr val="accent2">
                    <a:lumMod val="75000"/>
                  </a:schemeClr>
                </a:solidFill>
                <a:latin typeface="+mn-lt"/>
                <a:ea typeface="+mn-ea"/>
              </a:rPr>
              <a:t> </a:t>
            </a:r>
            <a:r>
              <a:rPr lang="en-US" dirty="0">
                <a:solidFill>
                  <a:schemeClr val="accent3"/>
                </a:solidFill>
                <a:latin typeface="+mn-lt"/>
                <a:ea typeface="+mn-ea"/>
              </a:rPr>
              <a:t>Olympiad</a:t>
            </a:r>
          </a:p>
        </p:txBody>
      </p:sp>
      <p:sp>
        <p:nvSpPr>
          <p:cNvPr id="7" name="Oval 22">
            <a:extLst>
              <a:ext uri="{FF2B5EF4-FFF2-40B4-BE49-F238E27FC236}">
                <a16:creationId xmlns:a16="http://schemas.microsoft.com/office/drawing/2014/main" id="{3BBC5AFA-8896-4300-94C1-45E51711B657}"/>
              </a:ext>
            </a:extLst>
          </p:cNvPr>
          <p:cNvSpPr>
            <a:spLocks noChangeArrowheads="1"/>
          </p:cNvSpPr>
          <p:nvPr/>
        </p:nvSpPr>
        <p:spPr bwMode="auto">
          <a:xfrm>
            <a:off x="2732088" y="2878138"/>
            <a:ext cx="2393950" cy="220662"/>
          </a:xfrm>
          <a:prstGeom prst="rect">
            <a:avLst/>
          </a:prstGeom>
          <a:solidFill>
            <a:srgbClr val="00CCFF"/>
          </a:solidFill>
          <a:ln w="25400" algn="ctr">
            <a:solidFill>
              <a:schemeClr val="tx1"/>
            </a:solidFill>
            <a:miter lim="800000"/>
            <a:headEnd/>
            <a:tailEnd/>
          </a:ln>
        </p:spPr>
        <p:txBody>
          <a:bodyPr anchor="ctr"/>
          <a:lstStyle/>
          <a:p>
            <a:pPr algn="ctr" defTabSz="914400" fontAlgn="auto">
              <a:spcBef>
                <a:spcPts val="0"/>
              </a:spcBef>
              <a:spcAft>
                <a:spcPts val="0"/>
              </a:spcAft>
              <a:defRPr/>
            </a:pPr>
            <a:r>
              <a:rPr lang="en-US" dirty="0">
                <a:solidFill>
                  <a:schemeClr val="accent3"/>
                </a:solidFill>
                <a:latin typeface="+mn-lt"/>
                <a:ea typeface="+mn-ea"/>
              </a:rPr>
              <a:t>DuPont Challenge</a:t>
            </a:r>
          </a:p>
        </p:txBody>
      </p:sp>
      <p:sp>
        <p:nvSpPr>
          <p:cNvPr id="8" name="Oval 23">
            <a:extLst>
              <a:ext uri="{FF2B5EF4-FFF2-40B4-BE49-F238E27FC236}">
                <a16:creationId xmlns:a16="http://schemas.microsoft.com/office/drawing/2014/main" id="{DB5C090F-4954-4906-8C22-B644EFBC1265}"/>
              </a:ext>
            </a:extLst>
          </p:cNvPr>
          <p:cNvSpPr>
            <a:spLocks noChangeArrowheads="1"/>
          </p:cNvSpPr>
          <p:nvPr/>
        </p:nvSpPr>
        <p:spPr bwMode="auto">
          <a:xfrm>
            <a:off x="2801938" y="5122863"/>
            <a:ext cx="4486275" cy="179387"/>
          </a:xfrm>
          <a:prstGeom prst="rect">
            <a:avLst/>
          </a:prstGeom>
          <a:solidFill>
            <a:srgbClr val="CC99FF"/>
          </a:solidFill>
          <a:ln w="25400" algn="ctr">
            <a:solidFill>
              <a:schemeClr val="tx1"/>
            </a:solidFill>
            <a:miter lim="800000"/>
            <a:headEnd/>
            <a:tailEnd/>
          </a:ln>
        </p:spPr>
        <p:txBody>
          <a:bodyPr anchor="ctr"/>
          <a:lstStyle/>
          <a:p>
            <a:pPr algn="ctr" defTabSz="914400">
              <a:defRPr/>
            </a:pPr>
            <a:r>
              <a:rPr lang="en-US" dirty="0">
                <a:latin typeface="+mn-lt"/>
                <a:ea typeface="ＭＳ Ｐゴシック" pitchFamily="34" charset="-128"/>
              </a:rPr>
              <a:t>AISES</a:t>
            </a:r>
          </a:p>
        </p:txBody>
      </p:sp>
      <p:sp>
        <p:nvSpPr>
          <p:cNvPr id="9" name="Oval 24">
            <a:extLst>
              <a:ext uri="{FF2B5EF4-FFF2-40B4-BE49-F238E27FC236}">
                <a16:creationId xmlns:a16="http://schemas.microsoft.com/office/drawing/2014/main" id="{6E17B6AA-381B-4DB8-96E1-D82B0582EA0C}"/>
              </a:ext>
            </a:extLst>
          </p:cNvPr>
          <p:cNvSpPr>
            <a:spLocks noChangeArrowheads="1"/>
          </p:cNvSpPr>
          <p:nvPr/>
        </p:nvSpPr>
        <p:spPr bwMode="auto">
          <a:xfrm>
            <a:off x="2365375" y="6296025"/>
            <a:ext cx="6589713" cy="179388"/>
          </a:xfrm>
          <a:prstGeom prst="rect">
            <a:avLst/>
          </a:prstGeom>
          <a:solidFill>
            <a:srgbClr val="CC99FF"/>
          </a:solidFill>
          <a:ln w="25400" algn="ctr">
            <a:solidFill>
              <a:schemeClr val="tx1"/>
            </a:solidFill>
            <a:miter lim="800000"/>
            <a:headEnd/>
            <a:tailEnd/>
          </a:ln>
        </p:spPr>
        <p:txBody>
          <a:bodyPr anchor="ctr"/>
          <a:lstStyle/>
          <a:p>
            <a:pPr algn="ctr" defTabSz="914400">
              <a:defRPr/>
            </a:pPr>
            <a:r>
              <a:rPr lang="en-US" dirty="0">
                <a:latin typeface="+mn-lt"/>
                <a:ea typeface="ＭＳ Ｐゴシック" pitchFamily="34" charset="-128"/>
              </a:rPr>
              <a:t>SHPE</a:t>
            </a:r>
          </a:p>
        </p:txBody>
      </p:sp>
      <p:sp>
        <p:nvSpPr>
          <p:cNvPr id="10" name="Oval 33">
            <a:extLst>
              <a:ext uri="{FF2B5EF4-FFF2-40B4-BE49-F238E27FC236}">
                <a16:creationId xmlns:a16="http://schemas.microsoft.com/office/drawing/2014/main" id="{A6C4F168-7E9C-4867-912F-ADC1FA90A501}"/>
              </a:ext>
            </a:extLst>
          </p:cNvPr>
          <p:cNvSpPr>
            <a:spLocks noChangeArrowheads="1"/>
          </p:cNvSpPr>
          <p:nvPr/>
        </p:nvSpPr>
        <p:spPr bwMode="auto">
          <a:xfrm>
            <a:off x="7739063" y="6056313"/>
            <a:ext cx="1295400" cy="179387"/>
          </a:xfrm>
          <a:prstGeom prst="rect">
            <a:avLst/>
          </a:prstGeom>
          <a:solidFill>
            <a:srgbClr val="CC99FF"/>
          </a:solidFill>
          <a:ln w="25400" algn="ctr">
            <a:solidFill>
              <a:schemeClr val="tx1"/>
            </a:solidFill>
            <a:miter lim="800000"/>
            <a:headEnd/>
            <a:tailEnd/>
          </a:ln>
        </p:spPr>
        <p:txBody>
          <a:bodyPr anchor="ctr"/>
          <a:lstStyle/>
          <a:p>
            <a:pPr algn="ctr" defTabSz="914400" fontAlgn="auto">
              <a:spcBef>
                <a:spcPts val="0"/>
              </a:spcBef>
              <a:spcAft>
                <a:spcPts val="0"/>
              </a:spcAft>
              <a:defRPr/>
            </a:pPr>
            <a:r>
              <a:rPr lang="en-US" dirty="0">
                <a:latin typeface="+mn-lt"/>
                <a:ea typeface="+mn-ea"/>
              </a:rPr>
              <a:t>GEM</a:t>
            </a:r>
          </a:p>
        </p:txBody>
      </p:sp>
      <p:sp>
        <p:nvSpPr>
          <p:cNvPr id="11" name="Oval 34">
            <a:extLst>
              <a:ext uri="{FF2B5EF4-FFF2-40B4-BE49-F238E27FC236}">
                <a16:creationId xmlns:a16="http://schemas.microsoft.com/office/drawing/2014/main" id="{604A2497-6A2C-44B0-B9EF-478B85E9194B}"/>
              </a:ext>
            </a:extLst>
          </p:cNvPr>
          <p:cNvSpPr>
            <a:spLocks noChangeArrowheads="1"/>
          </p:cNvSpPr>
          <p:nvPr/>
        </p:nvSpPr>
        <p:spPr bwMode="auto">
          <a:xfrm>
            <a:off x="2801938" y="5459413"/>
            <a:ext cx="6153150" cy="179387"/>
          </a:xfrm>
          <a:prstGeom prst="rect">
            <a:avLst/>
          </a:prstGeom>
          <a:solidFill>
            <a:srgbClr val="CC99FF"/>
          </a:solidFill>
          <a:ln w="25400" algn="ctr">
            <a:solidFill>
              <a:schemeClr val="tx1"/>
            </a:solidFill>
            <a:miter lim="800000"/>
            <a:headEnd/>
            <a:tailEnd/>
          </a:ln>
        </p:spPr>
        <p:txBody>
          <a:bodyPr anchor="ctr"/>
          <a:lstStyle/>
          <a:p>
            <a:pPr algn="ctr" defTabSz="914400" fontAlgn="auto">
              <a:spcBef>
                <a:spcPts val="0"/>
              </a:spcBef>
              <a:spcAft>
                <a:spcPts val="0"/>
              </a:spcAft>
              <a:defRPr/>
            </a:pPr>
            <a:r>
              <a:rPr lang="en-US" dirty="0">
                <a:latin typeface="+mn-lt"/>
                <a:ea typeface="+mn-ea"/>
              </a:rPr>
              <a:t>SWE</a:t>
            </a:r>
          </a:p>
        </p:txBody>
      </p:sp>
      <p:sp>
        <p:nvSpPr>
          <p:cNvPr id="12" name="Oval 35">
            <a:extLst>
              <a:ext uri="{FF2B5EF4-FFF2-40B4-BE49-F238E27FC236}">
                <a16:creationId xmlns:a16="http://schemas.microsoft.com/office/drawing/2014/main" id="{DCFBB606-F50B-411E-A532-462A1721C67F}"/>
              </a:ext>
            </a:extLst>
          </p:cNvPr>
          <p:cNvSpPr>
            <a:spLocks noChangeArrowheads="1"/>
          </p:cNvSpPr>
          <p:nvPr/>
        </p:nvSpPr>
        <p:spPr bwMode="auto">
          <a:xfrm>
            <a:off x="2801938" y="5818188"/>
            <a:ext cx="4486275" cy="179387"/>
          </a:xfrm>
          <a:prstGeom prst="rect">
            <a:avLst/>
          </a:prstGeom>
          <a:solidFill>
            <a:srgbClr val="CC99FF"/>
          </a:solidFill>
          <a:ln w="25400" algn="ctr">
            <a:solidFill>
              <a:schemeClr val="tx1"/>
            </a:solidFill>
            <a:miter lim="800000"/>
            <a:headEnd/>
            <a:tailEnd/>
          </a:ln>
        </p:spPr>
        <p:txBody>
          <a:bodyPr anchor="ctr"/>
          <a:lstStyle/>
          <a:p>
            <a:pPr algn="ctr" defTabSz="914400">
              <a:defRPr/>
            </a:pPr>
            <a:r>
              <a:rPr lang="en-US" dirty="0">
                <a:latin typeface="+mn-lt"/>
                <a:ea typeface="ＭＳ Ｐゴシック" pitchFamily="34" charset="-128"/>
              </a:rPr>
              <a:t>NACME</a:t>
            </a:r>
          </a:p>
        </p:txBody>
      </p:sp>
      <p:sp>
        <p:nvSpPr>
          <p:cNvPr id="13" name="Down Arrow Callout 12">
            <a:extLst>
              <a:ext uri="{FF2B5EF4-FFF2-40B4-BE49-F238E27FC236}">
                <a16:creationId xmlns:a16="http://schemas.microsoft.com/office/drawing/2014/main" id="{BF5F6E9C-87C1-4BCA-A3B1-A3FC3934B3C8}"/>
              </a:ext>
            </a:extLst>
          </p:cNvPr>
          <p:cNvSpPr>
            <a:spLocks noChangeArrowheads="1"/>
          </p:cNvSpPr>
          <p:nvPr/>
        </p:nvSpPr>
        <p:spPr bwMode="auto">
          <a:xfrm rot="16200000">
            <a:off x="-133350" y="1276350"/>
            <a:ext cx="1866900" cy="1295400"/>
          </a:xfrm>
          <a:prstGeom prst="downArrowCallout">
            <a:avLst>
              <a:gd name="adj1" fmla="val 24994"/>
              <a:gd name="adj2" fmla="val 25000"/>
              <a:gd name="adj3" fmla="val 25000"/>
              <a:gd name="adj4" fmla="val 64977"/>
            </a:avLst>
          </a:prstGeom>
          <a:solidFill>
            <a:srgbClr val="FFFF66"/>
          </a:solidFill>
          <a:ln w="25400" algn="ctr">
            <a:solidFill>
              <a:srgbClr val="632523"/>
            </a:solidFill>
            <a:miter lim="800000"/>
            <a:headEnd/>
            <a:tailEnd/>
          </a:ln>
        </p:spPr>
        <p:txBody>
          <a:bodyPr anchor="ctr"/>
          <a:lstStyle/>
          <a:p>
            <a:pPr algn="ctr" defTabSz="914400">
              <a:defRPr/>
            </a:pPr>
            <a:r>
              <a:rPr lang="en-US" dirty="0">
                <a:solidFill>
                  <a:srgbClr val="000000"/>
                </a:solidFill>
                <a:latin typeface="+mn-lt"/>
                <a:ea typeface="ＭＳ Ｐゴシック" pitchFamily="34" charset="-128"/>
              </a:rPr>
              <a:t>Professional Development</a:t>
            </a:r>
          </a:p>
        </p:txBody>
      </p:sp>
      <p:sp>
        <p:nvSpPr>
          <p:cNvPr id="14" name="Down Arrow Callout 13">
            <a:extLst>
              <a:ext uri="{FF2B5EF4-FFF2-40B4-BE49-F238E27FC236}">
                <a16:creationId xmlns:a16="http://schemas.microsoft.com/office/drawing/2014/main" id="{6DBACA1D-D622-4EED-89C8-6CBA2B438967}"/>
              </a:ext>
            </a:extLst>
          </p:cNvPr>
          <p:cNvSpPr>
            <a:spLocks noChangeArrowheads="1"/>
          </p:cNvSpPr>
          <p:nvPr/>
        </p:nvSpPr>
        <p:spPr bwMode="auto">
          <a:xfrm rot="16200000">
            <a:off x="-133350" y="3105150"/>
            <a:ext cx="1866900" cy="1295400"/>
          </a:xfrm>
          <a:prstGeom prst="downArrowCallout">
            <a:avLst>
              <a:gd name="adj1" fmla="val 24994"/>
              <a:gd name="adj2" fmla="val 25000"/>
              <a:gd name="adj3" fmla="val 25000"/>
              <a:gd name="adj4" fmla="val 64977"/>
            </a:avLst>
          </a:prstGeom>
          <a:solidFill>
            <a:srgbClr val="00CCFF"/>
          </a:solidFill>
          <a:ln w="25400" algn="ctr">
            <a:solidFill>
              <a:srgbClr val="632523"/>
            </a:solidFill>
            <a:miter lim="800000"/>
            <a:headEnd/>
            <a:tailEnd/>
          </a:ln>
        </p:spPr>
        <p:txBody>
          <a:bodyPr anchor="ctr"/>
          <a:lstStyle/>
          <a:p>
            <a:pPr algn="ctr" defTabSz="914400" fontAlgn="auto">
              <a:spcBef>
                <a:spcPts val="0"/>
              </a:spcBef>
              <a:spcAft>
                <a:spcPts val="0"/>
              </a:spcAft>
              <a:defRPr/>
            </a:pPr>
            <a:r>
              <a:rPr lang="en-US" dirty="0">
                <a:solidFill>
                  <a:sysClr val="windowText" lastClr="000000"/>
                </a:solidFill>
                <a:latin typeface="+mn-lt"/>
                <a:ea typeface="+mn-ea"/>
              </a:rPr>
              <a:t>Students/ Competitions</a:t>
            </a:r>
          </a:p>
        </p:txBody>
      </p:sp>
      <p:sp>
        <p:nvSpPr>
          <p:cNvPr id="15" name="Down Arrow Callout 14">
            <a:extLst>
              <a:ext uri="{FF2B5EF4-FFF2-40B4-BE49-F238E27FC236}">
                <a16:creationId xmlns:a16="http://schemas.microsoft.com/office/drawing/2014/main" id="{B4BAB4E4-95C8-4337-BD50-9326E406DDF9}"/>
              </a:ext>
            </a:extLst>
          </p:cNvPr>
          <p:cNvSpPr>
            <a:spLocks noChangeArrowheads="1"/>
          </p:cNvSpPr>
          <p:nvPr/>
        </p:nvSpPr>
        <p:spPr bwMode="auto">
          <a:xfrm rot="16200000">
            <a:off x="-133350" y="4972050"/>
            <a:ext cx="1866900" cy="1295400"/>
          </a:xfrm>
          <a:prstGeom prst="downArrowCallout">
            <a:avLst>
              <a:gd name="adj1" fmla="val 24994"/>
              <a:gd name="adj2" fmla="val 25000"/>
              <a:gd name="adj3" fmla="val 25000"/>
              <a:gd name="adj4" fmla="val 64977"/>
            </a:avLst>
          </a:prstGeom>
          <a:solidFill>
            <a:srgbClr val="CC99FF"/>
          </a:solidFill>
          <a:ln w="25400" algn="ctr">
            <a:solidFill>
              <a:srgbClr val="632523"/>
            </a:solidFill>
            <a:miter lim="800000"/>
            <a:headEnd/>
            <a:tailEnd/>
          </a:ln>
        </p:spPr>
        <p:txBody>
          <a:bodyPr anchor="ctr"/>
          <a:lstStyle/>
          <a:p>
            <a:pPr algn="ctr" defTabSz="914400">
              <a:defRPr/>
            </a:pPr>
            <a:r>
              <a:rPr lang="en-US" dirty="0">
                <a:solidFill>
                  <a:srgbClr val="000000"/>
                </a:solidFill>
                <a:latin typeface="+mn-lt"/>
                <a:ea typeface="ＭＳ Ｐゴシック" pitchFamily="34" charset="-128"/>
              </a:rPr>
              <a:t>Workforce</a:t>
            </a:r>
            <a:r>
              <a:rPr lang="en-US" dirty="0">
                <a:solidFill>
                  <a:srgbClr val="000000"/>
                </a:solidFill>
                <a:latin typeface="Arial" charset="0"/>
                <a:ea typeface="ＭＳ Ｐゴシック" pitchFamily="34" charset="-128"/>
              </a:rPr>
              <a:t> Development</a:t>
            </a:r>
          </a:p>
        </p:txBody>
      </p:sp>
      <p:pic>
        <p:nvPicPr>
          <p:cNvPr id="29713" name="Striped Right Arrow 9">
            <a:extLst>
              <a:ext uri="{FF2B5EF4-FFF2-40B4-BE49-F238E27FC236}">
                <a16:creationId xmlns:a16="http://schemas.microsoft.com/office/drawing/2014/main" id="{730A68C9-5CE8-44FE-AA54-AAFBA982181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501650"/>
            <a:ext cx="75469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4" name="Text Box 42">
            <a:extLst>
              <a:ext uri="{FF2B5EF4-FFF2-40B4-BE49-F238E27FC236}">
                <a16:creationId xmlns:a16="http://schemas.microsoft.com/office/drawing/2014/main" id="{3DC92A62-DBBE-4399-BA92-0B11A3F31791}"/>
              </a:ext>
            </a:extLst>
          </p:cNvPr>
          <p:cNvSpPr txBox="1">
            <a:spLocks noChangeArrowheads="1"/>
          </p:cNvSpPr>
          <p:nvPr/>
        </p:nvSpPr>
        <p:spPr bwMode="auto">
          <a:xfrm>
            <a:off x="1074738" y="674688"/>
            <a:ext cx="7116762" cy="381000"/>
          </a:xfrm>
          <a:prstGeom prst="rect">
            <a:avLst/>
          </a:prstGeom>
          <a:solidFill>
            <a:srgbClr val="FF0000">
              <a:alpha val="2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000">
                <a:latin typeface="Calibri" panose="020F0502020204030204" pitchFamily="34" charset="0"/>
              </a:rPr>
              <a:t>Grades K-5    Grades 6-8</a:t>
            </a:r>
            <a:r>
              <a:rPr lang="en-US" altLang="en-US"/>
              <a:t>   </a:t>
            </a:r>
            <a:r>
              <a:rPr lang="en-US" altLang="en-US" sz="2000">
                <a:latin typeface="Calibri" panose="020F0502020204030204" pitchFamily="34" charset="0"/>
              </a:rPr>
              <a:t>Grades 9-12  </a:t>
            </a:r>
            <a:r>
              <a:rPr lang="en-US" altLang="en-US"/>
              <a:t> </a:t>
            </a:r>
            <a:r>
              <a:rPr lang="en-US" altLang="en-US" sz="2000">
                <a:latin typeface="Calibri" panose="020F0502020204030204" pitchFamily="34" charset="0"/>
              </a:rPr>
              <a:t>Undergraduate   Graduate</a:t>
            </a:r>
          </a:p>
        </p:txBody>
      </p:sp>
      <p:sp>
        <p:nvSpPr>
          <p:cNvPr id="18" name="Rectangle 43">
            <a:extLst>
              <a:ext uri="{FF2B5EF4-FFF2-40B4-BE49-F238E27FC236}">
                <a16:creationId xmlns:a16="http://schemas.microsoft.com/office/drawing/2014/main" id="{2D7BF64C-B611-47BB-95D1-609D258896B6}"/>
              </a:ext>
            </a:extLst>
          </p:cNvPr>
          <p:cNvSpPr>
            <a:spLocks noChangeArrowheads="1"/>
          </p:cNvSpPr>
          <p:nvPr/>
        </p:nvSpPr>
        <p:spPr bwMode="auto">
          <a:xfrm>
            <a:off x="1447800" y="1270000"/>
            <a:ext cx="3948113" cy="212725"/>
          </a:xfrm>
          <a:prstGeom prst="rect">
            <a:avLst/>
          </a:prstGeom>
          <a:solidFill>
            <a:srgbClr val="FFFF66"/>
          </a:solidFill>
          <a:ln w="9525">
            <a:solidFill>
              <a:schemeClr val="tx1"/>
            </a:solidFill>
            <a:miter lim="800000"/>
            <a:headEnd/>
            <a:tailEnd/>
          </a:ln>
          <a:effectLst/>
        </p:spPr>
        <p:txBody>
          <a:bodyPr wrap="none" anchor="ctr"/>
          <a:lstStyle/>
          <a:p>
            <a:pPr algn="ctr" defTabSz="914400">
              <a:defRPr/>
            </a:pPr>
            <a:r>
              <a:rPr lang="en-US" dirty="0">
                <a:latin typeface="+mn-lt"/>
                <a:ea typeface="ＭＳ Ｐゴシック" pitchFamily="34" charset="-128"/>
              </a:rPr>
              <a:t>Science of DuPont Workshops</a:t>
            </a:r>
          </a:p>
        </p:txBody>
      </p:sp>
      <p:sp>
        <p:nvSpPr>
          <p:cNvPr id="19" name="Rectangle 45">
            <a:extLst>
              <a:ext uri="{FF2B5EF4-FFF2-40B4-BE49-F238E27FC236}">
                <a16:creationId xmlns:a16="http://schemas.microsoft.com/office/drawing/2014/main" id="{177F0AAA-6CD4-41D0-B549-AA9A19DE9D08}"/>
              </a:ext>
            </a:extLst>
          </p:cNvPr>
          <p:cNvSpPr>
            <a:spLocks noChangeArrowheads="1"/>
          </p:cNvSpPr>
          <p:nvPr/>
        </p:nvSpPr>
        <p:spPr bwMode="auto">
          <a:xfrm>
            <a:off x="2801938" y="1600200"/>
            <a:ext cx="4035425" cy="212725"/>
          </a:xfrm>
          <a:prstGeom prst="rect">
            <a:avLst/>
          </a:prstGeom>
          <a:solidFill>
            <a:srgbClr val="FFFF66"/>
          </a:solidFill>
          <a:ln w="9525">
            <a:solidFill>
              <a:schemeClr val="tx1"/>
            </a:solidFill>
            <a:miter lim="800000"/>
            <a:headEnd/>
            <a:tailEnd/>
          </a:ln>
          <a:effectLst/>
        </p:spPr>
        <p:txBody>
          <a:bodyPr wrap="none" anchor="ctr"/>
          <a:lstStyle/>
          <a:p>
            <a:pPr algn="ctr">
              <a:defRPr/>
            </a:pPr>
            <a:r>
              <a:rPr lang="en-US" dirty="0" err="1">
                <a:latin typeface="+mn-lt"/>
                <a:ea typeface="ＭＳ Ｐゴシック" pitchFamily="34" charset="-128"/>
              </a:rPr>
              <a:t>Agriscience</a:t>
            </a:r>
            <a:r>
              <a:rPr lang="en-US" dirty="0">
                <a:latin typeface="+mn-lt"/>
                <a:ea typeface="ＭＳ Ｐゴシック" pitchFamily="34" charset="-128"/>
              </a:rPr>
              <a:t> Ambassadors</a:t>
            </a:r>
          </a:p>
        </p:txBody>
      </p:sp>
      <p:sp>
        <p:nvSpPr>
          <p:cNvPr id="20" name="Rectangle 46">
            <a:extLst>
              <a:ext uri="{FF2B5EF4-FFF2-40B4-BE49-F238E27FC236}">
                <a16:creationId xmlns:a16="http://schemas.microsoft.com/office/drawing/2014/main" id="{6AF5D6E8-9780-4DD8-B13B-B5B01E335CDA}"/>
              </a:ext>
            </a:extLst>
          </p:cNvPr>
          <p:cNvSpPr>
            <a:spLocks noChangeArrowheads="1"/>
          </p:cNvSpPr>
          <p:nvPr/>
        </p:nvSpPr>
        <p:spPr bwMode="auto">
          <a:xfrm>
            <a:off x="2801938" y="1924050"/>
            <a:ext cx="4059237" cy="212725"/>
          </a:xfrm>
          <a:prstGeom prst="rect">
            <a:avLst/>
          </a:prstGeom>
          <a:solidFill>
            <a:srgbClr val="FFFF66"/>
          </a:solidFill>
          <a:ln w="9525">
            <a:solidFill>
              <a:schemeClr val="tx1"/>
            </a:solidFill>
            <a:miter lim="800000"/>
            <a:headEnd/>
            <a:tailEnd/>
          </a:ln>
          <a:effectLst/>
        </p:spPr>
        <p:txBody>
          <a:bodyPr wrap="none" anchor="ctr"/>
          <a:lstStyle/>
          <a:p>
            <a:pPr algn="ctr">
              <a:defRPr/>
            </a:pPr>
            <a:r>
              <a:rPr lang="en-US" dirty="0">
                <a:latin typeface="+mn-lt"/>
                <a:ea typeface="ＭＳ Ｐゴシック" pitchFamily="34" charset="-128"/>
              </a:rPr>
              <a:t>Driving Science</a:t>
            </a:r>
          </a:p>
        </p:txBody>
      </p:sp>
      <p:sp>
        <p:nvSpPr>
          <p:cNvPr id="21" name="Rectangle 47">
            <a:extLst>
              <a:ext uri="{FF2B5EF4-FFF2-40B4-BE49-F238E27FC236}">
                <a16:creationId xmlns:a16="http://schemas.microsoft.com/office/drawing/2014/main" id="{D6FE6E3A-769D-4A02-A1C6-977C23F40F6F}"/>
              </a:ext>
            </a:extLst>
          </p:cNvPr>
          <p:cNvSpPr>
            <a:spLocks noChangeArrowheads="1"/>
          </p:cNvSpPr>
          <p:nvPr/>
        </p:nvSpPr>
        <p:spPr bwMode="auto">
          <a:xfrm>
            <a:off x="5907088" y="2193925"/>
            <a:ext cx="3048000" cy="212725"/>
          </a:xfrm>
          <a:prstGeom prst="rect">
            <a:avLst/>
          </a:prstGeom>
          <a:solidFill>
            <a:srgbClr val="FFFF66"/>
          </a:solidFill>
          <a:ln w="9525">
            <a:solidFill>
              <a:schemeClr val="tx1"/>
            </a:solidFill>
            <a:miter lim="800000"/>
            <a:headEnd/>
            <a:tailEnd/>
          </a:ln>
          <a:effectLst/>
        </p:spPr>
        <p:txBody>
          <a:bodyPr wrap="none" anchor="ctr"/>
          <a:lstStyle/>
          <a:p>
            <a:pPr algn="ctr">
              <a:defRPr/>
            </a:pPr>
            <a:r>
              <a:rPr lang="en-US" dirty="0">
                <a:latin typeface="+mn-lt"/>
                <a:ea typeface="ＭＳ Ｐゴシック" pitchFamily="34" charset="-128"/>
              </a:rPr>
              <a:t>Young Professors</a:t>
            </a:r>
          </a:p>
        </p:txBody>
      </p:sp>
      <p:sp>
        <p:nvSpPr>
          <p:cNvPr id="26" name="Oval 20">
            <a:extLst>
              <a:ext uri="{FF2B5EF4-FFF2-40B4-BE49-F238E27FC236}">
                <a16:creationId xmlns:a16="http://schemas.microsoft.com/office/drawing/2014/main" id="{499B04E8-2077-46DE-8181-122F9AF560D8}"/>
              </a:ext>
            </a:extLst>
          </p:cNvPr>
          <p:cNvSpPr>
            <a:spLocks noChangeArrowheads="1"/>
          </p:cNvSpPr>
          <p:nvPr/>
        </p:nvSpPr>
        <p:spPr bwMode="auto">
          <a:xfrm>
            <a:off x="2371725" y="4287838"/>
            <a:ext cx="3697288" cy="228600"/>
          </a:xfrm>
          <a:prstGeom prst="rect">
            <a:avLst/>
          </a:prstGeom>
          <a:solidFill>
            <a:srgbClr val="00CCFF"/>
          </a:solidFill>
          <a:ln w="25400" algn="ctr">
            <a:solidFill>
              <a:schemeClr val="tx1"/>
            </a:solidFill>
            <a:miter lim="800000"/>
            <a:headEnd/>
            <a:tailEnd/>
          </a:ln>
        </p:spPr>
        <p:txBody>
          <a:bodyPr anchor="ctr"/>
          <a:lstStyle/>
          <a:p>
            <a:pPr algn="ctr" defTabSz="914400">
              <a:defRPr/>
            </a:pPr>
            <a:r>
              <a:rPr lang="en-US" dirty="0">
                <a:solidFill>
                  <a:schemeClr val="accent3"/>
                </a:solidFill>
                <a:latin typeface="Arial" charset="0"/>
                <a:ea typeface="ＭＳ Ｐゴシック" pitchFamily="34" charset="-128"/>
              </a:rPr>
              <a:t>National FFA</a:t>
            </a:r>
          </a:p>
        </p:txBody>
      </p:sp>
      <p:sp>
        <p:nvSpPr>
          <p:cNvPr id="27" name="Oval 20">
            <a:extLst>
              <a:ext uri="{FF2B5EF4-FFF2-40B4-BE49-F238E27FC236}">
                <a16:creationId xmlns:a16="http://schemas.microsoft.com/office/drawing/2014/main" id="{B41D889C-731F-4B7E-AF6B-08A4D13A2D3A}"/>
              </a:ext>
            </a:extLst>
          </p:cNvPr>
          <p:cNvSpPr>
            <a:spLocks noChangeArrowheads="1"/>
          </p:cNvSpPr>
          <p:nvPr/>
        </p:nvSpPr>
        <p:spPr bwMode="auto">
          <a:xfrm>
            <a:off x="1400175" y="3886200"/>
            <a:ext cx="4602163" cy="228600"/>
          </a:xfrm>
          <a:prstGeom prst="rect">
            <a:avLst/>
          </a:prstGeom>
          <a:solidFill>
            <a:srgbClr val="00CCFF"/>
          </a:solidFill>
          <a:ln w="25400" algn="ctr">
            <a:solidFill>
              <a:schemeClr val="tx1"/>
            </a:solidFill>
            <a:miter lim="800000"/>
            <a:headEnd/>
            <a:tailEnd/>
          </a:ln>
        </p:spPr>
        <p:txBody>
          <a:bodyPr anchor="ctr"/>
          <a:lstStyle/>
          <a:p>
            <a:pPr defTabSz="914400">
              <a:defRPr/>
            </a:pPr>
            <a:r>
              <a:rPr lang="en-US" dirty="0">
                <a:solidFill>
                  <a:schemeClr val="accent3"/>
                </a:solidFill>
                <a:latin typeface="Calibri" pitchFamily="34" charset="0"/>
                <a:ea typeface="ＭＳ Ｐゴシック" pitchFamily="34" charset="-128"/>
                <a:cs typeface="Calibri" pitchFamily="34" charset="0"/>
              </a:rPr>
              <a:t>Junior</a:t>
            </a:r>
            <a:r>
              <a:rPr lang="en-US" dirty="0">
                <a:latin typeface="Arial" charset="0"/>
                <a:ea typeface="ＭＳ Ｐゴシック" pitchFamily="34" charset="-128"/>
              </a:rPr>
              <a:t> </a:t>
            </a:r>
            <a:r>
              <a:rPr lang="en-US" dirty="0">
                <a:solidFill>
                  <a:schemeClr val="accent3"/>
                </a:solidFill>
                <a:latin typeface="+mj-lt"/>
                <a:ea typeface="ＭＳ Ｐゴシック" pitchFamily="34" charset="-128"/>
              </a:rPr>
              <a:t>LEGO  </a:t>
            </a:r>
            <a:r>
              <a:rPr lang="en-US" dirty="0" err="1">
                <a:solidFill>
                  <a:schemeClr val="accent3"/>
                </a:solidFill>
                <a:latin typeface="+mj-lt"/>
                <a:ea typeface="ＭＳ Ｐゴシック" pitchFamily="34" charset="-128"/>
              </a:rPr>
              <a:t>LEGO</a:t>
            </a:r>
            <a:r>
              <a:rPr lang="en-US" dirty="0">
                <a:solidFill>
                  <a:schemeClr val="accent3"/>
                </a:solidFill>
                <a:latin typeface="+mj-lt"/>
                <a:ea typeface="ＭＳ Ｐゴシック" pitchFamily="34" charset="-128"/>
              </a:rPr>
              <a:t> League       First </a:t>
            </a:r>
            <a:r>
              <a:rPr lang="en-US" dirty="0">
                <a:solidFill>
                  <a:schemeClr val="accent3"/>
                </a:solidFill>
                <a:latin typeface="+mn-lt"/>
                <a:ea typeface="ＭＳ Ｐゴシック" pitchFamily="34" charset="-128"/>
              </a:rPr>
              <a:t>Robotics</a:t>
            </a:r>
          </a:p>
        </p:txBody>
      </p:sp>
      <p:sp>
        <p:nvSpPr>
          <p:cNvPr id="29721" name="Line 56">
            <a:extLst>
              <a:ext uri="{FF2B5EF4-FFF2-40B4-BE49-F238E27FC236}">
                <a16:creationId xmlns:a16="http://schemas.microsoft.com/office/drawing/2014/main" id="{6B4458F8-51D5-43B4-B30F-693B1BFB9DE3}"/>
              </a:ext>
            </a:extLst>
          </p:cNvPr>
          <p:cNvSpPr>
            <a:spLocks noChangeShapeType="1"/>
          </p:cNvSpPr>
          <p:nvPr/>
        </p:nvSpPr>
        <p:spPr bwMode="auto">
          <a:xfrm>
            <a:off x="2724150" y="3924300"/>
            <a:ext cx="0" cy="209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9722" name="Line 57">
            <a:extLst>
              <a:ext uri="{FF2B5EF4-FFF2-40B4-BE49-F238E27FC236}">
                <a16:creationId xmlns:a16="http://schemas.microsoft.com/office/drawing/2014/main" id="{45034DB3-7260-4DA4-961D-0E26C3C1F9D3}"/>
              </a:ext>
            </a:extLst>
          </p:cNvPr>
          <p:cNvSpPr>
            <a:spLocks noChangeShapeType="1"/>
          </p:cNvSpPr>
          <p:nvPr/>
        </p:nvSpPr>
        <p:spPr bwMode="auto">
          <a:xfrm>
            <a:off x="4129088" y="3905250"/>
            <a:ext cx="0" cy="209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a:extLst>
              <a:ext uri="{FF2B5EF4-FFF2-40B4-BE49-F238E27FC236}">
                <a16:creationId xmlns:a16="http://schemas.microsoft.com/office/drawing/2014/main" id="{5E28B353-CEF2-4CE5-813C-CDAC88D0822F}"/>
              </a:ext>
            </a:extLst>
          </p:cNvPr>
          <p:cNvSpPr txBox="1">
            <a:spLocks noChangeArrowheads="1"/>
          </p:cNvSpPr>
          <p:nvPr/>
        </p:nvSpPr>
        <p:spPr bwMode="auto">
          <a:xfrm>
            <a:off x="542925" y="768350"/>
            <a:ext cx="8712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400" b="1"/>
              <a:t>How Does an Organization Develop a </a:t>
            </a:r>
          </a:p>
          <a:p>
            <a:pPr algn="ctr" eaLnBrk="1" hangingPunct="1"/>
            <a:r>
              <a:rPr lang="en-US" altLang="en-US" sz="2400" b="1"/>
              <a:t>STEM Education Plan?</a:t>
            </a:r>
          </a:p>
        </p:txBody>
      </p:sp>
      <p:sp>
        <p:nvSpPr>
          <p:cNvPr id="10243" name="TextBox 5">
            <a:extLst>
              <a:ext uri="{FF2B5EF4-FFF2-40B4-BE49-F238E27FC236}">
                <a16:creationId xmlns:a16="http://schemas.microsoft.com/office/drawing/2014/main" id="{C29549B9-7C8F-4D90-867C-1DED99C0B39F}"/>
              </a:ext>
            </a:extLst>
          </p:cNvPr>
          <p:cNvSpPr txBox="1">
            <a:spLocks noChangeArrowheads="1"/>
          </p:cNvSpPr>
          <p:nvPr/>
        </p:nvSpPr>
        <p:spPr bwMode="auto">
          <a:xfrm>
            <a:off x="1042988" y="1963738"/>
            <a:ext cx="3721100"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ts val="600"/>
              </a:spcBef>
              <a:buFont typeface="Arial" panose="020B0604020202020204" pitchFamily="34" charset="0"/>
              <a:buChar char="•"/>
            </a:pPr>
            <a:r>
              <a:rPr lang="en-US" altLang="en-US" sz="2000"/>
              <a:t>Technology Areas</a:t>
            </a:r>
          </a:p>
          <a:p>
            <a:pPr lvl="1" eaLnBrk="1" hangingPunct="1">
              <a:lnSpc>
                <a:spcPts val="3000"/>
              </a:lnSpc>
              <a:spcBef>
                <a:spcPts val="600"/>
              </a:spcBef>
              <a:buFont typeface="Arial" panose="020B0604020202020204" pitchFamily="34" charset="0"/>
              <a:buChar char="−"/>
            </a:pPr>
            <a:r>
              <a:rPr lang="en-US" altLang="en-US"/>
              <a:t>CS/IT?</a:t>
            </a:r>
          </a:p>
          <a:p>
            <a:pPr lvl="1" eaLnBrk="1" hangingPunct="1">
              <a:lnSpc>
                <a:spcPts val="3000"/>
              </a:lnSpc>
              <a:spcBef>
                <a:spcPts val="600"/>
              </a:spcBef>
              <a:buFont typeface="Arial" panose="020B0604020202020204" pitchFamily="34" charset="0"/>
              <a:buChar char="−"/>
            </a:pPr>
            <a:r>
              <a:rPr lang="en-US" altLang="en-US"/>
              <a:t>Engineering?</a:t>
            </a:r>
          </a:p>
          <a:p>
            <a:pPr lvl="1" eaLnBrk="1" hangingPunct="1">
              <a:lnSpc>
                <a:spcPts val="3000"/>
              </a:lnSpc>
              <a:spcBef>
                <a:spcPts val="600"/>
              </a:spcBef>
              <a:buFont typeface="Arial" panose="020B0604020202020204" pitchFamily="34" charset="0"/>
              <a:buChar char="−"/>
            </a:pPr>
            <a:r>
              <a:rPr lang="en-US" altLang="en-US"/>
              <a:t>Chem/Biology/Physics?</a:t>
            </a:r>
          </a:p>
          <a:p>
            <a:pPr lvl="1" eaLnBrk="1" hangingPunct="1">
              <a:lnSpc>
                <a:spcPts val="3000"/>
              </a:lnSpc>
              <a:spcBef>
                <a:spcPts val="600"/>
              </a:spcBef>
              <a:buFont typeface="Arial" panose="020B0604020202020204" pitchFamily="34" charset="0"/>
              <a:buChar char="−"/>
            </a:pPr>
            <a:r>
              <a:rPr lang="en-US" altLang="en-US"/>
              <a:t>Ag?</a:t>
            </a:r>
          </a:p>
          <a:p>
            <a:pPr lvl="1" eaLnBrk="1" hangingPunct="1">
              <a:lnSpc>
                <a:spcPts val="3000"/>
              </a:lnSpc>
              <a:spcBef>
                <a:spcPts val="600"/>
              </a:spcBef>
              <a:buFont typeface="Arial" panose="020B0604020202020204" pitchFamily="34" charset="0"/>
              <a:buChar char="−"/>
            </a:pPr>
            <a:r>
              <a:rPr lang="en-US" altLang="en-US"/>
              <a:t>Nutrition?</a:t>
            </a:r>
          </a:p>
          <a:p>
            <a:pPr lvl="1" eaLnBrk="1" hangingPunct="1">
              <a:lnSpc>
                <a:spcPts val="3000"/>
              </a:lnSpc>
              <a:spcBef>
                <a:spcPts val="600"/>
              </a:spcBef>
              <a:buFont typeface="Arial" panose="020B0604020202020204" pitchFamily="34" charset="0"/>
              <a:buChar char="−"/>
            </a:pPr>
            <a:r>
              <a:rPr lang="en-US" altLang="en-US"/>
              <a:t>Energy?</a:t>
            </a:r>
          </a:p>
        </p:txBody>
      </p:sp>
      <p:sp>
        <p:nvSpPr>
          <p:cNvPr id="10244" name="Rectangle 1">
            <a:extLst>
              <a:ext uri="{FF2B5EF4-FFF2-40B4-BE49-F238E27FC236}">
                <a16:creationId xmlns:a16="http://schemas.microsoft.com/office/drawing/2014/main" id="{526B44A0-082D-4647-9D0E-A2FC67776826}"/>
              </a:ext>
            </a:extLst>
          </p:cNvPr>
          <p:cNvSpPr>
            <a:spLocks noChangeArrowheads="1"/>
          </p:cNvSpPr>
          <p:nvPr/>
        </p:nvSpPr>
        <p:spPr bwMode="auto">
          <a:xfrm>
            <a:off x="4968875" y="1963738"/>
            <a:ext cx="41592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ts val="600"/>
              </a:spcBef>
              <a:buFont typeface="Arial" panose="020B0604020202020204" pitchFamily="34" charset="0"/>
              <a:buChar char="•"/>
            </a:pPr>
            <a:r>
              <a:rPr lang="en-US" altLang="en-US" sz="2000"/>
              <a:t>National/State/Local</a:t>
            </a:r>
          </a:p>
          <a:p>
            <a:pPr eaLnBrk="1" hangingPunct="1">
              <a:spcBef>
                <a:spcPts val="600"/>
              </a:spcBef>
              <a:buFont typeface="Arial" panose="020B0604020202020204" pitchFamily="34" charset="0"/>
              <a:buChar char="•"/>
            </a:pPr>
            <a:endParaRPr lang="en-US" altLang="en-US" sz="700"/>
          </a:p>
          <a:p>
            <a:pPr eaLnBrk="1" hangingPunct="1">
              <a:spcBef>
                <a:spcPts val="600"/>
              </a:spcBef>
              <a:buFont typeface="Arial" panose="020B0604020202020204" pitchFamily="34" charset="0"/>
              <a:buChar char="•"/>
            </a:pPr>
            <a:r>
              <a:rPr lang="en-US" altLang="en-US" sz="2000"/>
              <a:t>Degree Levels (K20)</a:t>
            </a:r>
          </a:p>
          <a:p>
            <a:pPr eaLnBrk="1" hangingPunct="1">
              <a:spcBef>
                <a:spcPts val="600"/>
              </a:spcBef>
              <a:buFont typeface="Arial" panose="020B0604020202020204" pitchFamily="34" charset="0"/>
              <a:buChar char="•"/>
            </a:pPr>
            <a:endParaRPr lang="en-US" altLang="en-US" sz="800"/>
          </a:p>
          <a:p>
            <a:pPr eaLnBrk="1" hangingPunct="1">
              <a:spcBef>
                <a:spcPts val="600"/>
              </a:spcBef>
              <a:buFont typeface="Arial" panose="020B0604020202020204" pitchFamily="34" charset="0"/>
              <a:buChar char="•"/>
            </a:pPr>
            <a:r>
              <a:rPr lang="en-US" altLang="en-US" sz="2000"/>
              <a:t>Global?</a:t>
            </a:r>
          </a:p>
          <a:p>
            <a:pPr eaLnBrk="1" hangingPunct="1">
              <a:spcBef>
                <a:spcPts val="600"/>
              </a:spcBef>
              <a:buFont typeface="Arial" panose="020B0604020202020204" pitchFamily="34" charset="0"/>
              <a:buChar char="•"/>
            </a:pPr>
            <a:endParaRPr lang="en-US" altLang="en-US" sz="800"/>
          </a:p>
          <a:p>
            <a:pPr eaLnBrk="1" hangingPunct="1">
              <a:spcBef>
                <a:spcPts val="600"/>
              </a:spcBef>
              <a:buFont typeface="Arial" panose="020B0604020202020204" pitchFamily="34" charset="0"/>
              <a:buChar char="•"/>
            </a:pPr>
            <a:r>
              <a:rPr lang="en-US" altLang="en-US" sz="2000"/>
              <a:t>Why </a:t>
            </a:r>
          </a:p>
          <a:p>
            <a:pPr lvl="1" eaLnBrk="1" hangingPunct="1">
              <a:spcBef>
                <a:spcPts val="600"/>
              </a:spcBef>
              <a:buFont typeface="Arial" panose="020B0604020202020204" pitchFamily="34" charset="0"/>
              <a:buChar char="−"/>
            </a:pPr>
            <a:r>
              <a:rPr lang="en-US" altLang="en-US"/>
              <a:t>Recruiting?</a:t>
            </a:r>
          </a:p>
          <a:p>
            <a:pPr lvl="1" eaLnBrk="1" hangingPunct="1">
              <a:spcBef>
                <a:spcPts val="600"/>
              </a:spcBef>
              <a:buFont typeface="Arial" panose="020B0604020202020204" pitchFamily="34" charset="0"/>
              <a:buChar char="−"/>
            </a:pPr>
            <a:r>
              <a:rPr lang="en-US" altLang="en-US"/>
              <a:t>PA?</a:t>
            </a:r>
          </a:p>
          <a:p>
            <a:pPr eaLnBrk="1" hangingPunct="1">
              <a:spcBef>
                <a:spcPts val="600"/>
              </a:spcBef>
              <a:buFont typeface="Arial" panose="020B0604020202020204" pitchFamily="34" charset="0"/>
              <a:buChar char="•"/>
            </a:pPr>
            <a:endParaRPr lang="en-US" altLang="en-US" sz="700"/>
          </a:p>
          <a:p>
            <a:pPr eaLnBrk="1" hangingPunct="1">
              <a:spcBef>
                <a:spcPts val="600"/>
              </a:spcBef>
              <a:buFont typeface="Arial" panose="020B0604020202020204" pitchFamily="34" charset="0"/>
              <a:buChar char="•"/>
            </a:pPr>
            <a:r>
              <a:rPr lang="en-US" altLang="en-US" sz="2000"/>
              <a:t>More Science Literacy for all?</a:t>
            </a:r>
          </a:p>
        </p:txBody>
      </p:sp>
      <p:cxnSp>
        <p:nvCxnSpPr>
          <p:cNvPr id="7" name="Straight Connector 6">
            <a:extLst>
              <a:ext uri="{FF2B5EF4-FFF2-40B4-BE49-F238E27FC236}">
                <a16:creationId xmlns:a16="http://schemas.microsoft.com/office/drawing/2014/main" id="{E346A60B-4D18-4A53-8194-BDA27527FB2A}"/>
              </a:ext>
            </a:extLst>
          </p:cNvPr>
          <p:cNvCxnSpPr/>
          <p:nvPr/>
        </p:nvCxnSpPr>
        <p:spPr>
          <a:xfrm>
            <a:off x="1042988" y="1765300"/>
            <a:ext cx="7848600" cy="0"/>
          </a:xfrm>
          <a:prstGeom prst="line">
            <a:avLst/>
          </a:prstGeom>
          <a:ln>
            <a:solidFill>
              <a:srgbClr val="FFE7AB">
                <a:alpha val="54902"/>
              </a:srgbClr>
            </a:solidFill>
          </a:ln>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id="{8799A9DA-15DC-4FFA-8BFF-62C0AE2F2EFA}"/>
              </a:ext>
            </a:extLst>
          </p:cNvPr>
          <p:cNvCxnSpPr/>
          <p:nvPr/>
        </p:nvCxnSpPr>
        <p:spPr>
          <a:xfrm>
            <a:off x="1087438" y="5543550"/>
            <a:ext cx="7848600" cy="0"/>
          </a:xfrm>
          <a:prstGeom prst="line">
            <a:avLst/>
          </a:prstGeom>
          <a:ln>
            <a:solidFill>
              <a:srgbClr val="FFE7AB">
                <a:alpha val="54902"/>
              </a:srgbClr>
            </a:solidFill>
          </a:ln>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006AC7FE-9456-4C2B-AE1F-8D6FF6F5AAE5}"/>
              </a:ext>
            </a:extLst>
          </p:cNvPr>
          <p:cNvCxnSpPr/>
          <p:nvPr/>
        </p:nvCxnSpPr>
        <p:spPr>
          <a:xfrm flipV="1">
            <a:off x="4733925" y="1765300"/>
            <a:ext cx="0" cy="3778250"/>
          </a:xfrm>
          <a:prstGeom prst="line">
            <a:avLst/>
          </a:prstGeom>
          <a:ln>
            <a:solidFill>
              <a:srgbClr val="FFE7AB">
                <a:alpha val="54902"/>
              </a:srgbClr>
            </a:solidFill>
          </a:ln>
        </p:spPr>
        <p:style>
          <a:lnRef idx="2">
            <a:schemeClr val="accent2"/>
          </a:lnRef>
          <a:fillRef idx="0">
            <a:schemeClr val="accent2"/>
          </a:fillRef>
          <a:effectRef idx="1">
            <a:schemeClr val="accent2"/>
          </a:effectRef>
          <a:fontRef idx="minor">
            <a:schemeClr val="tx1"/>
          </a:fontRef>
        </p:style>
      </p:cxnSp>
      <p:cxnSp>
        <p:nvCxnSpPr>
          <p:cNvPr id="16" name="Straight Connector 15">
            <a:extLst>
              <a:ext uri="{FF2B5EF4-FFF2-40B4-BE49-F238E27FC236}">
                <a16:creationId xmlns:a16="http://schemas.microsoft.com/office/drawing/2014/main" id="{0CA15479-389A-43B8-A451-6AC5211C89CA}"/>
              </a:ext>
            </a:extLst>
          </p:cNvPr>
          <p:cNvCxnSpPr/>
          <p:nvPr/>
        </p:nvCxnSpPr>
        <p:spPr>
          <a:xfrm flipV="1">
            <a:off x="8916988" y="1752600"/>
            <a:ext cx="0" cy="3778250"/>
          </a:xfrm>
          <a:prstGeom prst="line">
            <a:avLst/>
          </a:prstGeom>
          <a:ln>
            <a:solidFill>
              <a:srgbClr val="FFE7AB">
                <a:alpha val="54902"/>
              </a:srgbClr>
            </a:solidFill>
          </a:ln>
        </p:spPr>
        <p:style>
          <a:lnRef idx="2">
            <a:schemeClr val="accent2"/>
          </a:lnRef>
          <a:fillRef idx="0">
            <a:schemeClr val="accent2"/>
          </a:fillRef>
          <a:effectRef idx="1">
            <a:schemeClr val="accent2"/>
          </a:effectRef>
          <a:fontRef idx="minor">
            <a:schemeClr val="tx1"/>
          </a:fontRef>
        </p:style>
      </p:cxnSp>
      <p:cxnSp>
        <p:nvCxnSpPr>
          <p:cNvPr id="17" name="Straight Connector 16">
            <a:extLst>
              <a:ext uri="{FF2B5EF4-FFF2-40B4-BE49-F238E27FC236}">
                <a16:creationId xmlns:a16="http://schemas.microsoft.com/office/drawing/2014/main" id="{E193A43D-6DE2-494F-8D2E-D203CBD4F75D}"/>
              </a:ext>
            </a:extLst>
          </p:cNvPr>
          <p:cNvCxnSpPr/>
          <p:nvPr/>
        </p:nvCxnSpPr>
        <p:spPr>
          <a:xfrm flipV="1">
            <a:off x="1042988" y="1752600"/>
            <a:ext cx="0" cy="3778250"/>
          </a:xfrm>
          <a:prstGeom prst="line">
            <a:avLst/>
          </a:prstGeom>
          <a:ln>
            <a:solidFill>
              <a:srgbClr val="FFE7AB">
                <a:alpha val="54902"/>
              </a:srgbClr>
            </a:solidFill>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a:extLst>
              <a:ext uri="{FF2B5EF4-FFF2-40B4-BE49-F238E27FC236}">
                <a16:creationId xmlns:a16="http://schemas.microsoft.com/office/drawing/2014/main" id="{A04857C3-8C1A-4B92-A135-DCBD1703C60C}"/>
              </a:ext>
            </a:extLst>
          </p:cNvPr>
          <p:cNvSpPr txBox="1">
            <a:spLocks noChangeArrowheads="1"/>
          </p:cNvSpPr>
          <p:nvPr/>
        </p:nvSpPr>
        <p:spPr bwMode="auto">
          <a:xfrm>
            <a:off x="979488" y="1236663"/>
            <a:ext cx="719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400" b="1"/>
              <a:t>How Does an Individual Get (More) Involved?</a:t>
            </a:r>
          </a:p>
        </p:txBody>
      </p:sp>
      <p:sp>
        <p:nvSpPr>
          <p:cNvPr id="11267" name="TextBox 6">
            <a:extLst>
              <a:ext uri="{FF2B5EF4-FFF2-40B4-BE49-F238E27FC236}">
                <a16:creationId xmlns:a16="http://schemas.microsoft.com/office/drawing/2014/main" id="{BF20DAE9-AB85-4C1C-8CA2-2620BFDD77B5}"/>
              </a:ext>
            </a:extLst>
          </p:cNvPr>
          <p:cNvSpPr txBox="1">
            <a:spLocks noChangeArrowheads="1"/>
          </p:cNvSpPr>
          <p:nvPr/>
        </p:nvSpPr>
        <p:spPr bwMode="auto">
          <a:xfrm>
            <a:off x="1790700" y="2382838"/>
            <a:ext cx="5549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ts val="1200"/>
              </a:spcBef>
              <a:buFont typeface="Arial" panose="020B0604020202020204" pitchFamily="34" charset="0"/>
              <a:buChar char="•"/>
            </a:pPr>
            <a:r>
              <a:rPr lang="en-US" altLang="en-US" sz="2200"/>
              <a:t>Pedagogy / Content</a:t>
            </a:r>
          </a:p>
          <a:p>
            <a:pPr eaLnBrk="1" hangingPunct="1">
              <a:spcBef>
                <a:spcPts val="1200"/>
              </a:spcBef>
              <a:buFont typeface="Arial" panose="020B0604020202020204" pitchFamily="34" charset="0"/>
              <a:buChar char="•"/>
            </a:pPr>
            <a:r>
              <a:rPr lang="en-US" altLang="en-US" sz="2200"/>
              <a:t>Volunteers / Mentors very important IF!</a:t>
            </a:r>
          </a:p>
          <a:p>
            <a:pPr eaLnBrk="1" hangingPunct="1">
              <a:spcBef>
                <a:spcPts val="1200"/>
              </a:spcBef>
              <a:buFont typeface="Arial" panose="020B0604020202020204" pitchFamily="34" charset="0"/>
              <a:buChar char="•"/>
            </a:pPr>
            <a:r>
              <a:rPr lang="en-US" altLang="en-US" sz="2200"/>
              <a:t>Look at </a:t>
            </a:r>
            <a:r>
              <a:rPr lang="en-US" altLang="en-US" sz="2200" u="sng"/>
              <a:t>your</a:t>
            </a:r>
            <a:r>
              <a:rPr lang="en-US" altLang="en-US" sz="2200"/>
              <a:t> strengths</a:t>
            </a:r>
          </a:p>
          <a:p>
            <a:pPr eaLnBrk="1" hangingPunct="1">
              <a:spcBef>
                <a:spcPts val="1200"/>
              </a:spcBef>
              <a:buFont typeface="Arial" panose="020B0604020202020204" pitchFamily="34" charset="0"/>
              <a:buChar char="•"/>
            </a:pPr>
            <a:r>
              <a:rPr lang="en-US" altLang="en-US" sz="2200"/>
              <a:t>Match to needs</a:t>
            </a:r>
          </a:p>
          <a:p>
            <a:pPr eaLnBrk="1" hangingPunct="1">
              <a:spcBef>
                <a:spcPts val="1200"/>
              </a:spcBef>
              <a:buFont typeface="Arial" panose="020B0604020202020204" pitchFamily="34" charset="0"/>
              <a:buChar char="•"/>
            </a:pPr>
            <a:r>
              <a:rPr lang="en-US" altLang="en-US" sz="2200"/>
              <a:t>Don’t push the teachers aside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a:extLst>
              <a:ext uri="{FF2B5EF4-FFF2-40B4-BE49-F238E27FC236}">
                <a16:creationId xmlns:a16="http://schemas.microsoft.com/office/drawing/2014/main" id="{09250114-A93F-4BAA-B8DC-5BA5416EC165}"/>
              </a:ext>
            </a:extLst>
          </p:cNvPr>
          <p:cNvSpPr txBox="1">
            <a:spLocks noChangeArrowheads="1"/>
          </p:cNvSpPr>
          <p:nvPr/>
        </p:nvSpPr>
        <p:spPr bwMode="auto">
          <a:xfrm>
            <a:off x="1247775" y="242888"/>
            <a:ext cx="7199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800" b="1"/>
              <a:t>For Your Inquiry Search!</a:t>
            </a:r>
          </a:p>
        </p:txBody>
      </p:sp>
      <p:pic>
        <p:nvPicPr>
          <p:cNvPr id="12291" name="Picture 12" descr="STEMconnector - The One Stop Shop for STEM Education">
            <a:hlinkClick r:id="rId3"/>
            <a:extLst>
              <a:ext uri="{FF2B5EF4-FFF2-40B4-BE49-F238E27FC236}">
                <a16:creationId xmlns:a16="http://schemas.microsoft.com/office/drawing/2014/main" id="{BB2E9E65-DF62-45EA-9D88-B8A7DF4D24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063" y="987425"/>
            <a:ext cx="17907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0">
            <a:extLst>
              <a:ext uri="{FF2B5EF4-FFF2-40B4-BE49-F238E27FC236}">
                <a16:creationId xmlns:a16="http://schemas.microsoft.com/office/drawing/2014/main" id="{CC16F49A-5C76-40D0-808A-398054D283A5}"/>
              </a:ext>
            </a:extLst>
          </p:cNvPr>
          <p:cNvSpPr>
            <a:spLocks noChangeArrowheads="1"/>
          </p:cNvSpPr>
          <p:nvPr/>
        </p:nvSpPr>
        <p:spPr bwMode="auto">
          <a:xfrm>
            <a:off x="1031875" y="1452563"/>
            <a:ext cx="3438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STEMConnector™ is designed to link "all things STEM" by constructing a comprehensive Web Site that provides connections to national, state and local STEM entities and their own content through a variety of search tools.</a:t>
            </a:r>
          </a:p>
        </p:txBody>
      </p:sp>
      <p:sp>
        <p:nvSpPr>
          <p:cNvPr id="14342" name="Rectangle 11">
            <a:extLst>
              <a:ext uri="{FF2B5EF4-FFF2-40B4-BE49-F238E27FC236}">
                <a16:creationId xmlns:a16="http://schemas.microsoft.com/office/drawing/2014/main" id="{54185A23-A3E9-4915-BDE4-25E0F9AA142E}"/>
              </a:ext>
            </a:extLst>
          </p:cNvPr>
          <p:cNvSpPr>
            <a:spLocks noChangeArrowheads="1"/>
          </p:cNvSpPr>
          <p:nvPr/>
        </p:nvSpPr>
        <p:spPr bwMode="auto">
          <a:xfrm>
            <a:off x="2247900" y="1192213"/>
            <a:ext cx="2065338" cy="260350"/>
          </a:xfrm>
          <a:prstGeom prst="rect">
            <a:avLst/>
          </a:prstGeom>
          <a:noFill/>
          <a:ln w="9525">
            <a:noFill/>
            <a:miter lim="800000"/>
            <a:headEnd/>
            <a:tailEnd/>
          </a:ln>
        </p:spPr>
        <p:txBody>
          <a:bodyPr wrap="none">
            <a:spAutoFit/>
          </a:bodyPr>
          <a:lstStyle/>
          <a:p>
            <a:pPr>
              <a:defRPr/>
            </a:pPr>
            <a:r>
              <a:rPr lang="en-US" sz="1100" dirty="0">
                <a:solidFill>
                  <a:schemeClr val="accent5">
                    <a:lumMod val="50000"/>
                  </a:schemeClr>
                </a:solidFill>
                <a:latin typeface="Arial" charset="0"/>
                <a:ea typeface="ＭＳ Ｐゴシック"/>
                <a:cs typeface="ＭＳ Ｐゴシック"/>
              </a:rPr>
              <a:t>http://www.stemconnector.org/</a:t>
            </a:r>
          </a:p>
        </p:txBody>
      </p:sp>
      <p:sp>
        <p:nvSpPr>
          <p:cNvPr id="12294" name="Text Box 13">
            <a:extLst>
              <a:ext uri="{FF2B5EF4-FFF2-40B4-BE49-F238E27FC236}">
                <a16:creationId xmlns:a16="http://schemas.microsoft.com/office/drawing/2014/main" id="{B9BAECC0-DEB8-47BC-9278-B981D0DAE67C}"/>
              </a:ext>
            </a:extLst>
          </p:cNvPr>
          <p:cNvSpPr txBox="1">
            <a:spLocks noChangeArrowheads="1"/>
          </p:cNvSpPr>
          <p:nvPr/>
        </p:nvSpPr>
        <p:spPr bwMode="auto">
          <a:xfrm>
            <a:off x="5068888" y="3567113"/>
            <a:ext cx="3775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A coalition of CEOs, CTEq pledges to foster widespread literacy in science, technology, engineering and mathematics (STEM) that sparks an innovative spirit in students and prepares them for postsecondary options. </a:t>
            </a:r>
          </a:p>
        </p:txBody>
      </p:sp>
      <p:sp>
        <p:nvSpPr>
          <p:cNvPr id="14350" name="Rectangle 14">
            <a:extLst>
              <a:ext uri="{FF2B5EF4-FFF2-40B4-BE49-F238E27FC236}">
                <a16:creationId xmlns:a16="http://schemas.microsoft.com/office/drawing/2014/main" id="{415B49E8-D978-44E4-9A91-E79FD22C3FCD}"/>
              </a:ext>
            </a:extLst>
          </p:cNvPr>
          <p:cNvSpPr>
            <a:spLocks noChangeArrowheads="1"/>
          </p:cNvSpPr>
          <p:nvPr/>
        </p:nvSpPr>
        <p:spPr bwMode="auto">
          <a:xfrm>
            <a:off x="6515100" y="3160713"/>
            <a:ext cx="2339975" cy="260350"/>
          </a:xfrm>
          <a:prstGeom prst="rect">
            <a:avLst/>
          </a:prstGeom>
          <a:noFill/>
          <a:ln w="9525">
            <a:noFill/>
            <a:miter lim="800000"/>
            <a:headEnd/>
            <a:tailEnd/>
          </a:ln>
        </p:spPr>
        <p:txBody>
          <a:bodyPr wrap="none">
            <a:spAutoFit/>
          </a:bodyPr>
          <a:lstStyle/>
          <a:p>
            <a:pPr>
              <a:defRPr/>
            </a:pPr>
            <a:r>
              <a:rPr lang="en-US" sz="1100" dirty="0">
                <a:solidFill>
                  <a:schemeClr val="accent5">
                    <a:lumMod val="50000"/>
                  </a:schemeClr>
                </a:solidFill>
                <a:latin typeface="Arial" charset="0"/>
                <a:ea typeface="ＭＳ Ｐゴシック"/>
                <a:cs typeface="ＭＳ Ｐゴシック"/>
              </a:rPr>
              <a:t>http://www.changetheequation.org/</a:t>
            </a:r>
          </a:p>
        </p:txBody>
      </p:sp>
      <p:pic>
        <p:nvPicPr>
          <p:cNvPr id="12296" name="Picture 15" descr="Home">
            <a:hlinkClick r:id="rId5" tooltip="Home"/>
            <a:extLst>
              <a:ext uri="{FF2B5EF4-FFF2-40B4-BE49-F238E27FC236}">
                <a16:creationId xmlns:a16="http://schemas.microsoft.com/office/drawing/2014/main" id="{557EE093-B8FB-4531-91E3-EB54296DDA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2213" y="2970213"/>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Rectangle 26">
            <a:extLst>
              <a:ext uri="{FF2B5EF4-FFF2-40B4-BE49-F238E27FC236}">
                <a16:creationId xmlns:a16="http://schemas.microsoft.com/office/drawing/2014/main" id="{478B1A36-3DD1-41E1-A987-A224F5DDB98D}"/>
              </a:ext>
            </a:extLst>
          </p:cNvPr>
          <p:cNvSpPr>
            <a:spLocks noChangeArrowheads="1"/>
          </p:cNvSpPr>
          <p:nvPr/>
        </p:nvSpPr>
        <p:spPr bwMode="auto">
          <a:xfrm>
            <a:off x="7761288" y="5129213"/>
            <a:ext cx="1360487" cy="260350"/>
          </a:xfrm>
          <a:prstGeom prst="rect">
            <a:avLst/>
          </a:prstGeom>
          <a:noFill/>
          <a:ln w="9525">
            <a:noFill/>
            <a:miter lim="800000"/>
            <a:headEnd/>
            <a:tailEnd/>
          </a:ln>
        </p:spPr>
        <p:txBody>
          <a:bodyPr wrap="none">
            <a:spAutoFit/>
          </a:bodyPr>
          <a:lstStyle/>
          <a:p>
            <a:pPr>
              <a:defRPr/>
            </a:pPr>
            <a:r>
              <a:rPr lang="en-US" sz="1100" dirty="0">
                <a:solidFill>
                  <a:schemeClr val="accent5">
                    <a:lumMod val="50000"/>
                  </a:schemeClr>
                </a:solidFill>
                <a:latin typeface="Arial" charset="0"/>
                <a:ea typeface="ＭＳ Ｐゴシック"/>
                <a:cs typeface="ＭＳ Ｐゴシック"/>
              </a:rPr>
              <a:t>http://www.nsf.gov/</a:t>
            </a:r>
          </a:p>
        </p:txBody>
      </p:sp>
      <p:pic>
        <p:nvPicPr>
          <p:cNvPr id="12298" name="Picture 27" descr="National Science Foundation">
            <a:hlinkClick r:id="rId7"/>
            <a:extLst>
              <a:ext uri="{FF2B5EF4-FFF2-40B4-BE49-F238E27FC236}">
                <a16:creationId xmlns:a16="http://schemas.microsoft.com/office/drawing/2014/main" id="{16D84E62-EE2E-4E55-B60B-DA71B28171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6638" y="4978400"/>
            <a:ext cx="29146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Rectangle 28">
            <a:extLst>
              <a:ext uri="{FF2B5EF4-FFF2-40B4-BE49-F238E27FC236}">
                <a16:creationId xmlns:a16="http://schemas.microsoft.com/office/drawing/2014/main" id="{1CF356D4-A3F3-4480-9E58-26A2782837C7}"/>
              </a:ext>
            </a:extLst>
          </p:cNvPr>
          <p:cNvSpPr>
            <a:spLocks noChangeArrowheads="1"/>
          </p:cNvSpPr>
          <p:nvPr/>
        </p:nvSpPr>
        <p:spPr bwMode="auto">
          <a:xfrm>
            <a:off x="5202238" y="5553075"/>
            <a:ext cx="35083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The National Science Foundation (NSF) is an independent federal agency created by Congress in 1950 "to promote the progress of science; to advance the national health, prosperity, and welfare; to secure the national defense…" </a:t>
            </a:r>
          </a:p>
        </p:txBody>
      </p:sp>
      <p:pic>
        <p:nvPicPr>
          <p:cNvPr id="1027" name="Picture 3">
            <a:extLst>
              <a:ext uri="{FF2B5EF4-FFF2-40B4-BE49-F238E27FC236}">
                <a16:creationId xmlns:a16="http://schemas.microsoft.com/office/drawing/2014/main" id="{2B3C01EB-D8D6-45C6-81C8-9213D6860A07}"/>
              </a:ext>
            </a:extLst>
          </p:cNvPr>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7368" y="1106659"/>
            <a:ext cx="2503714" cy="168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07EE2D29-3970-475B-A8C3-C4315BB3CC6D}"/>
              </a:ext>
            </a:extLst>
          </p:cNvPr>
          <p:cNvSpPr/>
          <p:nvPr/>
        </p:nvSpPr>
        <p:spPr>
          <a:xfrm>
            <a:off x="6864350" y="1265238"/>
            <a:ext cx="2047875" cy="260350"/>
          </a:xfrm>
          <a:prstGeom prst="rect">
            <a:avLst/>
          </a:prstGeom>
        </p:spPr>
        <p:txBody>
          <a:bodyPr wrap="none">
            <a:spAutoFit/>
          </a:bodyPr>
          <a:lstStyle/>
          <a:p>
            <a:pPr>
              <a:defRPr/>
            </a:pPr>
            <a:r>
              <a:rPr lang="en-US" sz="1100" dirty="0">
                <a:solidFill>
                  <a:schemeClr val="accent5">
                    <a:lumMod val="50000"/>
                  </a:schemeClr>
                </a:solidFill>
                <a:latin typeface="Arial" charset="0"/>
                <a:ea typeface="ＭＳ Ｐゴシック"/>
                <a:cs typeface="ＭＳ Ｐゴシック"/>
              </a:rPr>
              <a:t>http://smithsonianscience.org/</a:t>
            </a:r>
          </a:p>
        </p:txBody>
      </p:sp>
      <p:sp>
        <p:nvSpPr>
          <p:cNvPr id="12302" name="Rectangle 4">
            <a:extLst>
              <a:ext uri="{FF2B5EF4-FFF2-40B4-BE49-F238E27FC236}">
                <a16:creationId xmlns:a16="http://schemas.microsoft.com/office/drawing/2014/main" id="{274588F8-B433-494F-ACA3-64AF40BFF7B7}"/>
              </a:ext>
            </a:extLst>
          </p:cNvPr>
          <p:cNvSpPr>
            <a:spLocks noChangeArrowheads="1"/>
          </p:cNvSpPr>
          <p:nvPr/>
        </p:nvSpPr>
        <p:spPr bwMode="auto">
          <a:xfrm>
            <a:off x="5080000" y="1482725"/>
            <a:ext cx="3359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A website produced by the Smithsonian’s Office of Public Affairs featuring stories, photos and videos of Smithsonian scientific research that asks questions and explores issues relevant to today and pushes the boundaries of human knowledge.</a:t>
            </a:r>
          </a:p>
        </p:txBody>
      </p:sp>
      <p:pic>
        <p:nvPicPr>
          <p:cNvPr id="12303" name="Picture 5" descr="http://www.dfsme.org/Del_science.jpg">
            <a:extLst>
              <a:ext uri="{FF2B5EF4-FFF2-40B4-BE49-F238E27FC236}">
                <a16:creationId xmlns:a16="http://schemas.microsoft.com/office/drawing/2014/main" id="{D1A4533F-770C-42EC-816E-3FC9D71719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1395" t="6425" r="1231" b="3673"/>
          <a:stretch>
            <a:fillRect/>
          </a:stretch>
        </p:blipFill>
        <p:spPr bwMode="auto">
          <a:xfrm>
            <a:off x="1039813" y="2787650"/>
            <a:ext cx="1962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Rectangle 5">
            <a:extLst>
              <a:ext uri="{FF2B5EF4-FFF2-40B4-BE49-F238E27FC236}">
                <a16:creationId xmlns:a16="http://schemas.microsoft.com/office/drawing/2014/main" id="{3C9282DC-B4D2-4315-89C9-C5EAD64A0069}"/>
              </a:ext>
            </a:extLst>
          </p:cNvPr>
          <p:cNvSpPr>
            <a:spLocks noChangeArrowheads="1"/>
          </p:cNvSpPr>
          <p:nvPr/>
        </p:nvSpPr>
        <p:spPr bwMode="auto">
          <a:xfrm>
            <a:off x="1347788" y="3270250"/>
            <a:ext cx="2965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Delaware, with DFSME's help, is among the leaders in those making gains in science proficiency for its students. It is in the national spotlight as a leader in science assessment tools. </a:t>
            </a:r>
          </a:p>
        </p:txBody>
      </p:sp>
      <p:sp>
        <p:nvSpPr>
          <p:cNvPr id="7" name="Rectangle 6">
            <a:extLst>
              <a:ext uri="{FF2B5EF4-FFF2-40B4-BE49-F238E27FC236}">
                <a16:creationId xmlns:a16="http://schemas.microsoft.com/office/drawing/2014/main" id="{C080261F-670F-4C46-B988-5D93065CB275}"/>
              </a:ext>
            </a:extLst>
          </p:cNvPr>
          <p:cNvSpPr/>
          <p:nvPr/>
        </p:nvSpPr>
        <p:spPr>
          <a:xfrm>
            <a:off x="3001963" y="2959100"/>
            <a:ext cx="1543050" cy="261938"/>
          </a:xfrm>
          <a:prstGeom prst="rect">
            <a:avLst/>
          </a:prstGeom>
        </p:spPr>
        <p:txBody>
          <a:bodyPr wrap="none">
            <a:spAutoFit/>
          </a:bodyPr>
          <a:lstStyle/>
          <a:p>
            <a:pPr>
              <a:defRPr/>
            </a:pPr>
            <a:r>
              <a:rPr lang="en-US" sz="1100" dirty="0">
                <a:solidFill>
                  <a:schemeClr val="accent5">
                    <a:lumMod val="50000"/>
                  </a:schemeClr>
                </a:solidFill>
                <a:latin typeface="Arial" charset="0"/>
                <a:ea typeface="ＭＳ Ｐゴシック"/>
                <a:cs typeface="ＭＳ Ｐゴシック"/>
              </a:rPr>
              <a:t>http://www.dfsme.org/</a:t>
            </a:r>
          </a:p>
        </p:txBody>
      </p:sp>
      <p:pic>
        <p:nvPicPr>
          <p:cNvPr id="12306" name="Picture 7" descr="STEM Logo">
            <a:extLst>
              <a:ext uri="{FF2B5EF4-FFF2-40B4-BE49-F238E27FC236}">
                <a16:creationId xmlns:a16="http://schemas.microsoft.com/office/drawing/2014/main" id="{10D93575-9211-48EC-9893-AE80FA49CF6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0138" y="4745038"/>
            <a:ext cx="1779587"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041E223-FA0D-4B9E-ACAF-B36652089A1F}"/>
              </a:ext>
            </a:extLst>
          </p:cNvPr>
          <p:cNvSpPr/>
          <p:nvPr/>
        </p:nvSpPr>
        <p:spPr>
          <a:xfrm>
            <a:off x="2879725" y="4914900"/>
            <a:ext cx="1717675" cy="261938"/>
          </a:xfrm>
          <a:prstGeom prst="rect">
            <a:avLst/>
          </a:prstGeom>
        </p:spPr>
        <p:txBody>
          <a:bodyPr wrap="none">
            <a:spAutoFit/>
          </a:bodyPr>
          <a:lstStyle/>
          <a:p>
            <a:pPr>
              <a:defRPr/>
            </a:pPr>
            <a:r>
              <a:rPr lang="en-US" sz="1100" dirty="0">
                <a:solidFill>
                  <a:schemeClr val="accent5">
                    <a:lumMod val="50000"/>
                  </a:schemeClr>
                </a:solidFill>
                <a:latin typeface="Arial" charset="0"/>
                <a:ea typeface="ＭＳ Ｐゴシック"/>
                <a:cs typeface="ＭＳ Ｐゴシック"/>
              </a:rPr>
              <a:t>http://stem.delaware.gov</a:t>
            </a:r>
          </a:p>
        </p:txBody>
      </p:sp>
      <p:sp>
        <p:nvSpPr>
          <p:cNvPr id="12308" name="Rectangle 8">
            <a:extLst>
              <a:ext uri="{FF2B5EF4-FFF2-40B4-BE49-F238E27FC236}">
                <a16:creationId xmlns:a16="http://schemas.microsoft.com/office/drawing/2014/main" id="{A33EE5FE-9DC5-4D3E-A34D-10C16590F3CA}"/>
              </a:ext>
            </a:extLst>
          </p:cNvPr>
          <p:cNvSpPr>
            <a:spLocks noChangeArrowheads="1"/>
          </p:cNvSpPr>
          <p:nvPr/>
        </p:nvSpPr>
        <p:spPr bwMode="auto">
          <a:xfrm>
            <a:off x="1208088" y="5438775"/>
            <a:ext cx="32432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Working with educators, legislators and business and community leaders, the Council fosters STEM education in Delaware to prepare students for careers of the 21st century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1">
            <a:extLst>
              <a:ext uri="{FF2B5EF4-FFF2-40B4-BE49-F238E27FC236}">
                <a16:creationId xmlns:a16="http://schemas.microsoft.com/office/drawing/2014/main" id="{1FBA359E-20EC-4E2A-A857-1F669DBDC48D}"/>
              </a:ext>
            </a:extLst>
          </p:cNvPr>
          <p:cNvSpPr>
            <a:spLocks noChangeArrowheads="1"/>
          </p:cNvSpPr>
          <p:nvPr/>
        </p:nvSpPr>
        <p:spPr bwMode="auto">
          <a:xfrm>
            <a:off x="1884363" y="2924175"/>
            <a:ext cx="21288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100">
                <a:solidFill>
                  <a:schemeClr val="hlink"/>
                </a:solidFill>
              </a:rPr>
              <a:t>http://thechallenge.dupont.com/</a:t>
            </a:r>
          </a:p>
        </p:txBody>
      </p:sp>
      <p:pic>
        <p:nvPicPr>
          <p:cNvPr id="13315" name="Picture 22">
            <a:extLst>
              <a:ext uri="{FF2B5EF4-FFF2-40B4-BE49-F238E27FC236}">
                <a16:creationId xmlns:a16="http://schemas.microsoft.com/office/drawing/2014/main" id="{3A0DF1A1-E372-4E0B-86A8-2ACA12B1E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563" y="1504950"/>
            <a:ext cx="762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23">
            <a:extLst>
              <a:ext uri="{FF2B5EF4-FFF2-40B4-BE49-F238E27FC236}">
                <a16:creationId xmlns:a16="http://schemas.microsoft.com/office/drawing/2014/main" id="{6D5572EC-ADFE-4E57-9244-416135F265F9}"/>
              </a:ext>
            </a:extLst>
          </p:cNvPr>
          <p:cNvSpPr txBox="1">
            <a:spLocks noChangeArrowheads="1"/>
          </p:cNvSpPr>
          <p:nvPr/>
        </p:nvSpPr>
        <p:spPr bwMode="auto">
          <a:xfrm>
            <a:off x="1960563" y="1517650"/>
            <a:ext cx="2362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b="1"/>
              <a:t>The DuPont Challenge©</a:t>
            </a:r>
            <a:r>
              <a:rPr lang="en-US" altLang="en-US" sz="1100"/>
              <a:t> is one of the foremost student science and technology prize programs in the United States and Canada.</a:t>
            </a:r>
          </a:p>
        </p:txBody>
      </p:sp>
      <p:sp>
        <p:nvSpPr>
          <p:cNvPr id="13317" name="Text Box 24">
            <a:extLst>
              <a:ext uri="{FF2B5EF4-FFF2-40B4-BE49-F238E27FC236}">
                <a16:creationId xmlns:a16="http://schemas.microsoft.com/office/drawing/2014/main" id="{B62CA473-E8CE-4E85-8E6A-02E411E5BE3A}"/>
              </a:ext>
            </a:extLst>
          </p:cNvPr>
          <p:cNvSpPr txBox="1">
            <a:spLocks noChangeArrowheads="1"/>
          </p:cNvSpPr>
          <p:nvPr/>
        </p:nvSpPr>
        <p:spPr bwMode="auto">
          <a:xfrm>
            <a:off x="1274763" y="2190750"/>
            <a:ext cx="33528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100"/>
              <a:t>The DuPont Challenge</a:t>
            </a:r>
            <a:r>
              <a:rPr lang="en-US" altLang="en-US" sz="1100" b="1"/>
              <a:t>©</a:t>
            </a:r>
            <a:r>
              <a:rPr lang="en-US" altLang="en-US" sz="1100"/>
              <a:t> has two primary objectives: to help increase science literacy among students and to motivate them to excel in communicating scientific ideas.</a:t>
            </a:r>
          </a:p>
        </p:txBody>
      </p:sp>
      <p:pic>
        <p:nvPicPr>
          <p:cNvPr id="13318" name="Picture 27" descr="nbcLearn_logo_k12_stacked_pos">
            <a:extLst>
              <a:ext uri="{FF2B5EF4-FFF2-40B4-BE49-F238E27FC236}">
                <a16:creationId xmlns:a16="http://schemas.microsoft.com/office/drawing/2014/main" id="{F7C6BA04-7F67-470F-B9E1-B6B0CFF71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025" y="1481138"/>
            <a:ext cx="1257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8">
            <a:extLst>
              <a:ext uri="{FF2B5EF4-FFF2-40B4-BE49-F238E27FC236}">
                <a16:creationId xmlns:a16="http://schemas.microsoft.com/office/drawing/2014/main" id="{65DE9644-E7A4-40CC-9BD8-D2A50AD015EA}"/>
              </a:ext>
            </a:extLst>
          </p:cNvPr>
          <p:cNvSpPr txBox="1">
            <a:spLocks noChangeArrowheads="1"/>
          </p:cNvSpPr>
          <p:nvPr/>
        </p:nvSpPr>
        <p:spPr bwMode="auto">
          <a:xfrm>
            <a:off x="6169025" y="1557338"/>
            <a:ext cx="1981200" cy="758825"/>
          </a:xfrm>
          <a:prstGeom prst="rect">
            <a:avLst/>
          </a:prstGeom>
          <a:noFill/>
          <a:ln>
            <a:noFill/>
          </a:ln>
          <a:effectLst/>
        </p:spPr>
        <p:txBody>
          <a:bodyPr lIns="85464" tIns="42732" rIns="85464" bIns="42732">
            <a:spAutoFit/>
          </a:bodyPr>
          <a:lstStyle>
            <a:lvl1pPr defTabSz="1296988">
              <a:defRPr>
                <a:solidFill>
                  <a:schemeClr val="tx1"/>
                </a:solidFill>
                <a:latin typeface="Arial" charset="0"/>
              </a:defRPr>
            </a:lvl1pPr>
            <a:lvl2pPr marL="427038" defTabSz="1296988">
              <a:defRPr>
                <a:solidFill>
                  <a:schemeClr val="tx1"/>
                </a:solidFill>
                <a:latin typeface="Arial" charset="0"/>
              </a:defRPr>
            </a:lvl2pPr>
            <a:lvl3pPr marL="854075" defTabSz="1296988">
              <a:defRPr>
                <a:solidFill>
                  <a:schemeClr val="tx1"/>
                </a:solidFill>
                <a:latin typeface="Arial" charset="0"/>
              </a:defRPr>
            </a:lvl3pPr>
            <a:lvl4pPr marL="1282700" defTabSz="1296988">
              <a:defRPr>
                <a:solidFill>
                  <a:schemeClr val="tx1"/>
                </a:solidFill>
                <a:latin typeface="Arial" charset="0"/>
              </a:defRPr>
            </a:lvl4pPr>
            <a:lvl5pPr marL="1709738" defTabSz="1296988">
              <a:defRPr>
                <a:solidFill>
                  <a:schemeClr val="tx1"/>
                </a:solidFill>
                <a:latin typeface="Arial" charset="0"/>
              </a:defRPr>
            </a:lvl5pPr>
            <a:lvl6pPr marL="2166938" defTabSz="1296988" fontAlgn="base">
              <a:spcBef>
                <a:spcPct val="0"/>
              </a:spcBef>
              <a:spcAft>
                <a:spcPct val="0"/>
              </a:spcAft>
              <a:defRPr>
                <a:solidFill>
                  <a:schemeClr val="tx1"/>
                </a:solidFill>
                <a:latin typeface="Arial" charset="0"/>
              </a:defRPr>
            </a:lvl6pPr>
            <a:lvl7pPr marL="2624138" defTabSz="1296988" fontAlgn="base">
              <a:spcBef>
                <a:spcPct val="0"/>
              </a:spcBef>
              <a:spcAft>
                <a:spcPct val="0"/>
              </a:spcAft>
              <a:defRPr>
                <a:solidFill>
                  <a:schemeClr val="tx1"/>
                </a:solidFill>
                <a:latin typeface="Arial" charset="0"/>
              </a:defRPr>
            </a:lvl7pPr>
            <a:lvl8pPr marL="3081338" defTabSz="1296988" fontAlgn="base">
              <a:spcBef>
                <a:spcPct val="0"/>
              </a:spcBef>
              <a:spcAft>
                <a:spcPct val="0"/>
              </a:spcAft>
              <a:defRPr>
                <a:solidFill>
                  <a:schemeClr val="tx1"/>
                </a:solidFill>
                <a:latin typeface="Arial" charset="0"/>
              </a:defRPr>
            </a:lvl8pPr>
            <a:lvl9pPr marL="3538538" defTabSz="1296988" fontAlgn="base">
              <a:spcBef>
                <a:spcPct val="0"/>
              </a:spcBef>
              <a:spcAft>
                <a:spcPct val="0"/>
              </a:spcAft>
              <a:defRPr>
                <a:solidFill>
                  <a:schemeClr val="tx1"/>
                </a:solidFill>
                <a:latin typeface="Arial" charset="0"/>
              </a:defRPr>
            </a:lvl9pPr>
          </a:lstStyle>
          <a:p>
            <a:pPr eaLnBrk="0" fontAlgn="auto" hangingPunct="0">
              <a:spcBef>
                <a:spcPts val="0"/>
              </a:spcBef>
              <a:spcAft>
                <a:spcPts val="0"/>
              </a:spcAft>
              <a:defRPr/>
            </a:pPr>
            <a:r>
              <a:rPr lang="en-US" sz="1100" kern="0" dirty="0">
                <a:solidFill>
                  <a:srgbClr val="000000"/>
                </a:solidFill>
                <a:ea typeface="ＭＳ Ｐゴシック" pitchFamily="34" charset="-128"/>
              </a:rPr>
              <a:t>NBC Learn is an instructional technology that provides a teaching tool with access to over 11,000 exciting</a:t>
            </a:r>
            <a:endParaRPr lang="en-US" sz="1100" kern="0" dirty="0">
              <a:solidFill>
                <a:srgbClr val="009999"/>
              </a:solidFill>
              <a:ea typeface="ＭＳ Ｐゴシック" pitchFamily="34" charset="-128"/>
            </a:endParaRPr>
          </a:p>
        </p:txBody>
      </p:sp>
      <p:sp>
        <p:nvSpPr>
          <p:cNvPr id="12" name="Text Box 29">
            <a:extLst>
              <a:ext uri="{FF2B5EF4-FFF2-40B4-BE49-F238E27FC236}">
                <a16:creationId xmlns:a16="http://schemas.microsoft.com/office/drawing/2014/main" id="{5DD93819-D872-4451-96D4-4ED991D38953}"/>
              </a:ext>
            </a:extLst>
          </p:cNvPr>
          <p:cNvSpPr txBox="1">
            <a:spLocks noChangeArrowheads="1"/>
          </p:cNvSpPr>
          <p:nvPr/>
        </p:nvSpPr>
        <p:spPr bwMode="auto">
          <a:xfrm>
            <a:off x="5178425" y="2243138"/>
            <a:ext cx="3048000" cy="1193800"/>
          </a:xfrm>
          <a:prstGeom prst="rect">
            <a:avLst/>
          </a:prstGeom>
          <a:noFill/>
          <a:ln>
            <a:noFill/>
          </a:ln>
          <a:effectLst/>
        </p:spPr>
        <p:txBody>
          <a:bodyPr>
            <a:spAutoFit/>
          </a:bodyPr>
          <a:lstStyle/>
          <a:p>
            <a:pPr defTabSz="914400" fontAlgn="auto">
              <a:spcBef>
                <a:spcPts val="0"/>
              </a:spcBef>
              <a:spcAft>
                <a:spcPts val="0"/>
              </a:spcAft>
              <a:defRPr/>
            </a:pPr>
            <a:r>
              <a:rPr lang="en-US" sz="1100" kern="0" dirty="0">
                <a:solidFill>
                  <a:sysClr val="windowText" lastClr="000000"/>
                </a:solidFill>
                <a:latin typeface="Arial" charset="0"/>
                <a:ea typeface="ＭＳ Ｐゴシック" pitchFamily="34" charset="-128"/>
              </a:rPr>
              <a:t>educational clips. The online resources NBC Learn has created for the education community leverage nearly 80 years of historic news coverage, documentary materials and current news broadcasts</a:t>
            </a:r>
            <a:r>
              <a:rPr lang="en-US" sz="600" kern="0" dirty="0">
                <a:solidFill>
                  <a:sysClr val="windowText" lastClr="000000"/>
                </a:solidFill>
                <a:latin typeface="Arial" charset="0"/>
                <a:ea typeface="ＭＳ Ｐゴシック" pitchFamily="34" charset="-128"/>
              </a:rPr>
              <a:t>. </a:t>
            </a:r>
          </a:p>
          <a:p>
            <a:pPr defTabSz="914400" fontAlgn="auto">
              <a:spcBef>
                <a:spcPts val="0"/>
              </a:spcBef>
              <a:spcAft>
                <a:spcPts val="0"/>
              </a:spcAft>
              <a:defRPr/>
            </a:pPr>
            <a:endParaRPr lang="en-US" sz="600" kern="0" dirty="0">
              <a:solidFill>
                <a:sysClr val="windowText" lastClr="000000"/>
              </a:solidFill>
              <a:latin typeface="Arial" charset="0"/>
              <a:ea typeface="ＭＳ Ｐゴシック" pitchFamily="34" charset="-128"/>
            </a:endParaRPr>
          </a:p>
          <a:p>
            <a:pPr defTabSz="914400" fontAlgn="auto">
              <a:spcBef>
                <a:spcPts val="0"/>
              </a:spcBef>
              <a:spcAft>
                <a:spcPts val="0"/>
              </a:spcAft>
              <a:defRPr/>
            </a:pPr>
            <a:r>
              <a:rPr lang="en-US" sz="1100" kern="0" dirty="0">
                <a:solidFill>
                  <a:sysClr val="windowText" lastClr="000000"/>
                </a:solidFill>
                <a:latin typeface="Arial" charset="0"/>
                <a:ea typeface="ＭＳ Ｐゴシック" pitchFamily="34" charset="-128"/>
              </a:rPr>
              <a:t>                  </a:t>
            </a:r>
            <a:r>
              <a:rPr lang="en-US" sz="1100" kern="0" dirty="0">
                <a:solidFill>
                  <a:srgbClr val="009999"/>
                </a:solidFill>
                <a:latin typeface="Arial" charset="0"/>
                <a:ea typeface="ＭＳ Ｐゴシック" pitchFamily="34" charset="-128"/>
              </a:rPr>
              <a:t>www.NBCLearn.com</a:t>
            </a:r>
            <a:endParaRPr lang="en-US" sz="1100" kern="0" dirty="0">
              <a:solidFill>
                <a:sysClr val="windowText" lastClr="000000"/>
              </a:solidFill>
              <a:latin typeface="Arial" charset="0"/>
              <a:ea typeface="ＭＳ Ｐゴシック" pitchFamily="34" charset="-128"/>
            </a:endParaRPr>
          </a:p>
        </p:txBody>
      </p:sp>
      <p:pic>
        <p:nvPicPr>
          <p:cNvPr id="13321" name="Picture 34" descr="4-H">
            <a:hlinkClick r:id="rId4"/>
            <a:extLst>
              <a:ext uri="{FF2B5EF4-FFF2-40B4-BE49-F238E27FC236}">
                <a16:creationId xmlns:a16="http://schemas.microsoft.com/office/drawing/2014/main" id="{6A3E80A7-94B9-4393-AE2E-5ACA7D08F5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3988" y="3563938"/>
            <a:ext cx="6953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 Box 35">
            <a:extLst>
              <a:ext uri="{FF2B5EF4-FFF2-40B4-BE49-F238E27FC236}">
                <a16:creationId xmlns:a16="http://schemas.microsoft.com/office/drawing/2014/main" id="{A6DBB1D1-8765-44D0-8816-3D8B2C18BA53}"/>
              </a:ext>
            </a:extLst>
          </p:cNvPr>
          <p:cNvSpPr txBox="1">
            <a:spLocks noChangeArrowheads="1"/>
          </p:cNvSpPr>
          <p:nvPr/>
        </p:nvSpPr>
        <p:spPr bwMode="auto">
          <a:xfrm>
            <a:off x="1223963" y="4298950"/>
            <a:ext cx="34290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100"/>
              <a:t>With an expansive network reaching every corner of the country, 4-H is the nation’s largest youth development organization. More than 6 million 4-H youth in urban neighborhoods, suburban schoolyards and rural farming communities stand out among their peers. </a:t>
            </a:r>
          </a:p>
        </p:txBody>
      </p:sp>
      <p:sp>
        <p:nvSpPr>
          <p:cNvPr id="13323" name="Text Box 36">
            <a:extLst>
              <a:ext uri="{FF2B5EF4-FFF2-40B4-BE49-F238E27FC236}">
                <a16:creationId xmlns:a16="http://schemas.microsoft.com/office/drawing/2014/main" id="{7B2E4E8F-9EC8-454D-A6AF-C8BB8F62BAC2}"/>
              </a:ext>
            </a:extLst>
          </p:cNvPr>
          <p:cNvSpPr txBox="1">
            <a:spLocks noChangeArrowheads="1"/>
          </p:cNvSpPr>
          <p:nvPr/>
        </p:nvSpPr>
        <p:spPr bwMode="auto">
          <a:xfrm>
            <a:off x="2290763" y="3768725"/>
            <a:ext cx="552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a:solidFill>
                  <a:srgbClr val="339966"/>
                </a:solidFill>
              </a:rPr>
              <a:t>4-H</a:t>
            </a:r>
          </a:p>
        </p:txBody>
      </p:sp>
      <p:sp>
        <p:nvSpPr>
          <p:cNvPr id="13324" name="Text Box 37">
            <a:extLst>
              <a:ext uri="{FF2B5EF4-FFF2-40B4-BE49-F238E27FC236}">
                <a16:creationId xmlns:a16="http://schemas.microsoft.com/office/drawing/2014/main" id="{B701C83A-34F6-4F66-A208-E5BC89534ACF}"/>
              </a:ext>
            </a:extLst>
          </p:cNvPr>
          <p:cNvSpPr txBox="1">
            <a:spLocks noChangeArrowheads="1"/>
          </p:cNvSpPr>
          <p:nvPr/>
        </p:nvSpPr>
        <p:spPr bwMode="auto">
          <a:xfrm>
            <a:off x="2081213" y="5365750"/>
            <a:ext cx="13525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100">
                <a:solidFill>
                  <a:schemeClr val="hlink"/>
                </a:solidFill>
              </a:rPr>
              <a:t>http://www.4-h.org/</a:t>
            </a:r>
          </a:p>
        </p:txBody>
      </p:sp>
      <p:sp>
        <p:nvSpPr>
          <p:cNvPr id="13325" name="Rectangle 11">
            <a:extLst>
              <a:ext uri="{FF2B5EF4-FFF2-40B4-BE49-F238E27FC236}">
                <a16:creationId xmlns:a16="http://schemas.microsoft.com/office/drawing/2014/main" id="{1C298DDC-BEE7-44A5-A187-DF6BE6636D8D}"/>
              </a:ext>
            </a:extLst>
          </p:cNvPr>
          <p:cNvSpPr>
            <a:spLocks noChangeArrowheads="1"/>
          </p:cNvSpPr>
          <p:nvPr/>
        </p:nvSpPr>
        <p:spPr bwMode="auto">
          <a:xfrm>
            <a:off x="5886450" y="5073650"/>
            <a:ext cx="13366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100">
                <a:solidFill>
                  <a:schemeClr val="hlink"/>
                </a:solidFill>
              </a:rPr>
              <a:t>https://www.ffa.org</a:t>
            </a:r>
          </a:p>
        </p:txBody>
      </p:sp>
      <p:sp>
        <p:nvSpPr>
          <p:cNvPr id="13326" name="Rectangle 12">
            <a:extLst>
              <a:ext uri="{FF2B5EF4-FFF2-40B4-BE49-F238E27FC236}">
                <a16:creationId xmlns:a16="http://schemas.microsoft.com/office/drawing/2014/main" id="{C1E2800A-8708-4DFD-A966-4A836C61105C}"/>
              </a:ext>
            </a:extLst>
          </p:cNvPr>
          <p:cNvSpPr>
            <a:spLocks noChangeArrowheads="1"/>
          </p:cNvSpPr>
          <p:nvPr/>
        </p:nvSpPr>
        <p:spPr bwMode="auto">
          <a:xfrm>
            <a:off x="5546725" y="3873500"/>
            <a:ext cx="25146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b="1"/>
              <a:t>The National FFA Organization</a:t>
            </a:r>
            <a:r>
              <a:rPr lang="en-US" altLang="en-US" sz="1100"/>
              <a:t> envisions a future in which all Agricultural Education Students will discover their passion in life and build on that insight to chart a course for the educations, career, and personal future.</a:t>
            </a:r>
          </a:p>
        </p:txBody>
      </p:sp>
      <p:pic>
        <p:nvPicPr>
          <p:cNvPr id="13327" name="Picture 17">
            <a:extLst>
              <a:ext uri="{FF2B5EF4-FFF2-40B4-BE49-F238E27FC236}">
                <a16:creationId xmlns:a16="http://schemas.microsoft.com/office/drawing/2014/main" id="{46322CAA-29E7-419D-AC8B-244C9DF245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3325" y="4083050"/>
            <a:ext cx="511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8" name="TextBox 4">
            <a:extLst>
              <a:ext uri="{FF2B5EF4-FFF2-40B4-BE49-F238E27FC236}">
                <a16:creationId xmlns:a16="http://schemas.microsoft.com/office/drawing/2014/main" id="{39F76D15-E9A9-4F5A-B871-1162E83772C4}"/>
              </a:ext>
            </a:extLst>
          </p:cNvPr>
          <p:cNvSpPr txBox="1">
            <a:spLocks noChangeArrowheads="1"/>
          </p:cNvSpPr>
          <p:nvPr/>
        </p:nvSpPr>
        <p:spPr bwMode="auto">
          <a:xfrm>
            <a:off x="979488" y="604838"/>
            <a:ext cx="7199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800" b="1"/>
              <a:t>For Your Inquiry Search!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B0D5F9-B784-4DF1-A971-68C9B6589A65}"/>
              </a:ext>
            </a:extLst>
          </p:cNvPr>
          <p:cNvSpPr txBox="1"/>
          <p:nvPr/>
        </p:nvSpPr>
        <p:spPr>
          <a:xfrm>
            <a:off x="1106488" y="2414588"/>
            <a:ext cx="7634287" cy="3786187"/>
          </a:xfrm>
          <a:prstGeom prst="rect">
            <a:avLst/>
          </a:prstGeom>
          <a:noFill/>
        </p:spPr>
        <p:txBody>
          <a:bodyPr>
            <a:spAutoFit/>
          </a:bodyPr>
          <a:lstStyle/>
          <a:p>
            <a:pPr marL="285750" indent="-285750">
              <a:buFont typeface="Arial" pitchFamily="34" charset="0"/>
              <a:buChar char="•"/>
              <a:defRPr/>
            </a:pPr>
            <a:r>
              <a:rPr lang="en-US" sz="1600" dirty="0">
                <a:latin typeface="Arial" charset="0"/>
                <a:ea typeface="ＭＳ Ｐゴシック"/>
                <a:cs typeface="ＭＳ Ｐゴシック"/>
              </a:rPr>
              <a:t>DFSME is a business-education-community-government partnership with leaders from education, business and community.</a:t>
            </a:r>
          </a:p>
          <a:p>
            <a:pPr>
              <a:defRPr/>
            </a:pPr>
            <a:endParaRPr lang="en-US" sz="1600" dirty="0">
              <a:latin typeface="Arial" charset="0"/>
              <a:ea typeface="ＭＳ Ｐゴシック"/>
              <a:cs typeface="ＭＳ Ｐゴシック"/>
            </a:endParaRPr>
          </a:p>
          <a:p>
            <a:pPr marL="285750" indent="-285750">
              <a:buFont typeface="Arial" pitchFamily="34" charset="0"/>
              <a:buChar char="•"/>
              <a:defRPr/>
            </a:pPr>
            <a:r>
              <a:rPr lang="en-US" sz="1600" dirty="0">
                <a:latin typeface="Arial" charset="0"/>
                <a:ea typeface="ＭＳ Ｐゴシック"/>
                <a:cs typeface="ＭＳ Ｐゴシック"/>
              </a:rPr>
              <a:t>We catalyze adoption of globally competitive mathematics and science curricula so that all Delaware students finish high school ready for college, careers and success in the global economy.</a:t>
            </a:r>
          </a:p>
          <a:p>
            <a:pPr marL="285750" indent="-285750">
              <a:buFont typeface="Arial" pitchFamily="34" charset="0"/>
              <a:buChar char="•"/>
              <a:defRPr/>
            </a:pPr>
            <a:endParaRPr lang="en-US" sz="1600" dirty="0">
              <a:latin typeface="Arial" charset="0"/>
              <a:ea typeface="ＭＳ Ｐゴシック"/>
              <a:cs typeface="ＭＳ Ｐゴシック"/>
            </a:endParaRPr>
          </a:p>
          <a:p>
            <a:pPr marL="285750" indent="-285750">
              <a:buFont typeface="Arial" pitchFamily="34" charset="0"/>
              <a:buChar char="•"/>
              <a:defRPr/>
            </a:pPr>
            <a:r>
              <a:rPr lang="en-US" sz="1600" dirty="0">
                <a:latin typeface="Arial" charset="0"/>
                <a:ea typeface="ＭＳ Ｐゴシック"/>
                <a:cs typeface="ＭＳ Ｐゴシック"/>
              </a:rPr>
              <a:t>We advocate adoption of world-class standards and how to do this and fund or guide efforts which enable the exploration, evaluation, adaption, and implementation of innovative and effective math and science programs in Delaware public schools.</a:t>
            </a:r>
          </a:p>
          <a:p>
            <a:pPr marL="285750" indent="-285750">
              <a:buFont typeface="Arial" pitchFamily="34" charset="0"/>
              <a:buChar char="•"/>
              <a:defRPr/>
            </a:pPr>
            <a:endParaRPr lang="en-US" sz="1600" dirty="0">
              <a:latin typeface="Arial" charset="0"/>
              <a:ea typeface="ＭＳ Ｐゴシック"/>
              <a:cs typeface="ＭＳ Ｐゴシック"/>
            </a:endParaRPr>
          </a:p>
          <a:p>
            <a:pPr marL="285750" indent="-285750">
              <a:buFont typeface="Arial" pitchFamily="34" charset="0"/>
              <a:buChar char="•"/>
              <a:defRPr/>
            </a:pPr>
            <a:r>
              <a:rPr lang="en-US" sz="1600" dirty="0">
                <a:latin typeface="Arial" charset="0"/>
                <a:ea typeface="ＭＳ Ｐゴシック"/>
                <a:cs typeface="ＭＳ Ｐゴシック"/>
              </a:rPr>
              <a:t>Our history includes "The Smithsonian Project" which brought improved K8 science to every student and teacher through hands-on, inquiry based instruction. (The Delaware Model)</a:t>
            </a:r>
          </a:p>
        </p:txBody>
      </p:sp>
      <p:pic>
        <p:nvPicPr>
          <p:cNvPr id="14339" name="Picture 2">
            <a:extLst>
              <a:ext uri="{FF2B5EF4-FFF2-40B4-BE49-F238E27FC236}">
                <a16:creationId xmlns:a16="http://schemas.microsoft.com/office/drawing/2014/main" id="{7FE2DC86-07AF-4269-BF37-4CB4099E97CD}"/>
              </a:ext>
            </a:extLst>
          </p:cNvPr>
          <p:cNvPicPr>
            <a:picLocks noChangeAspect="1"/>
          </p:cNvPicPr>
          <p:nvPr/>
        </p:nvPicPr>
        <p:blipFill>
          <a:blip r:embed="rId2">
            <a:extLst>
              <a:ext uri="{28A0092B-C50C-407E-A947-70E740481C1C}">
                <a14:useLocalDpi xmlns:a14="http://schemas.microsoft.com/office/drawing/2010/main" val="0"/>
              </a:ext>
            </a:extLst>
          </a:blip>
          <a:srcRect l="6320" t="7413" r="6142" b="8240"/>
          <a:stretch>
            <a:fillRect/>
          </a:stretch>
        </p:blipFill>
        <p:spPr bwMode="auto">
          <a:xfrm>
            <a:off x="2773363" y="1588"/>
            <a:ext cx="3030537"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a:extLst>
              <a:ext uri="{FF2B5EF4-FFF2-40B4-BE49-F238E27FC236}">
                <a16:creationId xmlns:a16="http://schemas.microsoft.com/office/drawing/2014/main" id="{8AC40631-5C51-4AE3-983E-08EA2A6F4294}"/>
              </a:ext>
            </a:extLst>
          </p:cNvPr>
          <p:cNvSpPr txBox="1"/>
          <p:nvPr/>
        </p:nvSpPr>
        <p:spPr>
          <a:xfrm>
            <a:off x="5803900" y="782638"/>
            <a:ext cx="2811463" cy="369887"/>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i="1" dirty="0">
                <a:solidFill>
                  <a:schemeClr val="accent6">
                    <a:lumMod val="60000"/>
                    <a:lumOff val="40000"/>
                  </a:schemeClr>
                </a:solidFill>
                <a:latin typeface="Agency FB" pitchFamily="34" charset="0"/>
              </a:rPr>
              <a:t>Valerie Woodruff</a:t>
            </a:r>
          </a:p>
          <a:p>
            <a:pPr>
              <a:defRPr/>
            </a:pPr>
            <a:r>
              <a:rPr lang="en-US" sz="900" i="1" dirty="0">
                <a:solidFill>
                  <a:schemeClr val="accent6">
                    <a:lumMod val="60000"/>
                    <a:lumOff val="40000"/>
                  </a:schemeClr>
                </a:solidFill>
                <a:latin typeface="Agency FB" pitchFamily="34" charset="0"/>
              </a:rPr>
              <a:t>Board President</a:t>
            </a:r>
          </a:p>
        </p:txBody>
      </p:sp>
      <p:sp>
        <p:nvSpPr>
          <p:cNvPr id="6" name="TextBox 5">
            <a:extLst>
              <a:ext uri="{FF2B5EF4-FFF2-40B4-BE49-F238E27FC236}">
                <a16:creationId xmlns:a16="http://schemas.microsoft.com/office/drawing/2014/main" id="{F74E5B54-DE8C-4BA0-987B-1D0041801C54}"/>
              </a:ext>
            </a:extLst>
          </p:cNvPr>
          <p:cNvSpPr txBox="1"/>
          <p:nvPr/>
        </p:nvSpPr>
        <p:spPr>
          <a:xfrm>
            <a:off x="5803900" y="1169988"/>
            <a:ext cx="2811463" cy="369887"/>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i="1" dirty="0">
                <a:solidFill>
                  <a:schemeClr val="accent6">
                    <a:lumMod val="60000"/>
                    <a:lumOff val="40000"/>
                  </a:schemeClr>
                </a:solidFill>
                <a:latin typeface="Agency FB" pitchFamily="34" charset="0"/>
              </a:rPr>
              <a:t>F.M. Ross Armbrecht, Ph.D.</a:t>
            </a:r>
          </a:p>
          <a:p>
            <a:pPr>
              <a:defRPr/>
            </a:pPr>
            <a:r>
              <a:rPr lang="en-US" sz="900" i="1" dirty="0">
                <a:solidFill>
                  <a:schemeClr val="accent6">
                    <a:lumMod val="60000"/>
                    <a:lumOff val="40000"/>
                  </a:schemeClr>
                </a:solidFill>
                <a:latin typeface="Agency FB" pitchFamily="34" charset="0"/>
              </a:rPr>
              <a:t>Executive Director</a:t>
            </a:r>
          </a:p>
        </p:txBody>
      </p:sp>
      <p:sp>
        <p:nvSpPr>
          <p:cNvPr id="2" name="Rectangle 1">
            <a:extLst>
              <a:ext uri="{FF2B5EF4-FFF2-40B4-BE49-F238E27FC236}">
                <a16:creationId xmlns:a16="http://schemas.microsoft.com/office/drawing/2014/main" id="{8C63517C-D55E-4DB4-8C74-CE1F44DD1630}"/>
              </a:ext>
            </a:extLst>
          </p:cNvPr>
          <p:cNvSpPr/>
          <p:nvPr/>
        </p:nvSpPr>
        <p:spPr>
          <a:xfrm>
            <a:off x="3308350" y="1819275"/>
            <a:ext cx="2138363" cy="508000"/>
          </a:xfrm>
          <a:prstGeom prst="rect">
            <a:avLst/>
          </a:prstGeom>
        </p:spPr>
        <p:txBody>
          <a:bodyPr>
            <a:spAutoFit/>
          </a:bodyPr>
          <a:lstStyle/>
          <a:p>
            <a:pPr algn="ctr">
              <a:defRPr/>
            </a:pPr>
            <a:r>
              <a:rPr lang="en-US" sz="900" dirty="0">
                <a:solidFill>
                  <a:schemeClr val="accent4">
                    <a:lumMod val="50000"/>
                  </a:schemeClr>
                </a:solidFill>
                <a:latin typeface="Agency FB" pitchFamily="34" charset="0"/>
                <a:ea typeface="ＭＳ Ｐゴシック"/>
                <a:cs typeface="ＭＳ Ｐゴシック"/>
              </a:rPr>
              <a:t>100 W. 10</a:t>
            </a:r>
            <a:r>
              <a:rPr lang="en-US" sz="900" baseline="30000" dirty="0">
                <a:solidFill>
                  <a:schemeClr val="accent4">
                    <a:lumMod val="50000"/>
                  </a:schemeClr>
                </a:solidFill>
                <a:latin typeface="Agency FB" pitchFamily="34" charset="0"/>
                <a:ea typeface="ＭＳ Ｐゴシック"/>
                <a:cs typeface="ＭＳ Ｐゴシック"/>
              </a:rPr>
              <a:t>th</a:t>
            </a:r>
            <a:r>
              <a:rPr lang="en-US" sz="900" dirty="0">
                <a:solidFill>
                  <a:schemeClr val="accent4">
                    <a:lumMod val="50000"/>
                  </a:schemeClr>
                </a:solidFill>
                <a:latin typeface="Agency FB" pitchFamily="34" charset="0"/>
                <a:ea typeface="ＭＳ Ｐゴシック"/>
                <a:cs typeface="ＭＳ Ｐゴシック"/>
              </a:rPr>
              <a:t> Street  • Suite 612 • Wilmington, DE 19801</a:t>
            </a:r>
          </a:p>
          <a:p>
            <a:pPr algn="ctr">
              <a:defRPr/>
            </a:pPr>
            <a:r>
              <a:rPr lang="en-US" sz="900" dirty="0">
                <a:solidFill>
                  <a:schemeClr val="accent4">
                    <a:lumMod val="50000"/>
                  </a:schemeClr>
                </a:solidFill>
                <a:latin typeface="Agency FB" pitchFamily="34" charset="0"/>
                <a:ea typeface="ＭＳ Ｐゴシック"/>
                <a:cs typeface="ＭＳ Ｐゴシック"/>
              </a:rPr>
              <a:t>Tel: 302-397-0034  •  Fax: 302-397-0036</a:t>
            </a:r>
          </a:p>
          <a:p>
            <a:pPr algn="ctr">
              <a:defRPr/>
            </a:pPr>
            <a:r>
              <a:rPr lang="en-US" sz="900" dirty="0">
                <a:solidFill>
                  <a:schemeClr val="accent4">
                    <a:lumMod val="50000"/>
                  </a:schemeClr>
                </a:solidFill>
                <a:latin typeface="Agency FB" pitchFamily="34" charset="0"/>
                <a:ea typeface="ＭＳ Ｐゴシック"/>
                <a:cs typeface="ＭＳ Ｐゴシック"/>
              </a:rPr>
              <a:t>www.dfsme.org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a:extLst>
              <a:ext uri="{FF2B5EF4-FFF2-40B4-BE49-F238E27FC236}">
                <a16:creationId xmlns:a16="http://schemas.microsoft.com/office/drawing/2014/main" id="{056EFF1D-021A-48CD-A6EA-CA439ED9D858}"/>
              </a:ext>
            </a:extLst>
          </p:cNvPr>
          <p:cNvSpPr txBox="1">
            <a:spLocks noChangeArrowheads="1"/>
          </p:cNvSpPr>
          <p:nvPr/>
        </p:nvSpPr>
        <p:spPr bwMode="auto">
          <a:xfrm>
            <a:off x="669925" y="244475"/>
            <a:ext cx="8174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400" b="1"/>
              <a:t>Key Industries that Need Skilled STEM Employees</a:t>
            </a:r>
          </a:p>
        </p:txBody>
      </p:sp>
      <p:sp>
        <p:nvSpPr>
          <p:cNvPr id="15363" name="TextBox 6">
            <a:extLst>
              <a:ext uri="{FF2B5EF4-FFF2-40B4-BE49-F238E27FC236}">
                <a16:creationId xmlns:a16="http://schemas.microsoft.com/office/drawing/2014/main" id="{8B3A6D8F-DB87-4BD2-A329-B6F5414A13FF}"/>
              </a:ext>
            </a:extLst>
          </p:cNvPr>
          <p:cNvSpPr txBox="1">
            <a:spLocks noChangeArrowheads="1"/>
          </p:cNvSpPr>
          <p:nvPr/>
        </p:nvSpPr>
        <p:spPr bwMode="auto">
          <a:xfrm>
            <a:off x="1784350" y="868363"/>
            <a:ext cx="5472113"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panose="020B0604020202020204" pitchFamily="34" charset="0"/>
                <a:ea typeface="MS PGothic" panose="020B0600070205080204" pitchFamily="34" charset="-128"/>
              </a:defRPr>
            </a:lvl1pPr>
            <a:lvl2pPr marL="804863" indent="-347663" eaLnBrk="0" hangingPunct="0">
              <a:defRPr>
                <a:solidFill>
                  <a:schemeClr val="tx1"/>
                </a:solidFill>
                <a:latin typeface="Arial" panose="020B0604020202020204" pitchFamily="34" charset="0"/>
                <a:ea typeface="MS PGothic" panose="020B0600070205080204" pitchFamily="34" charset="-128"/>
              </a:defRPr>
            </a:lvl2pPr>
            <a:lvl3pPr marL="1262063" indent="-347663"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ts val="600"/>
              </a:spcBef>
              <a:buFont typeface="Arial" panose="020B0604020202020204" pitchFamily="34" charset="0"/>
              <a:buChar char="•"/>
            </a:pPr>
            <a:r>
              <a:rPr lang="en-US" altLang="en-US" sz="2200"/>
              <a:t>Many industries, many different needs</a:t>
            </a:r>
          </a:p>
          <a:p>
            <a:pPr lvl="1" eaLnBrk="1" hangingPunct="1">
              <a:spcBef>
                <a:spcPts val="600"/>
              </a:spcBef>
              <a:buFont typeface="Arial" panose="020B0604020202020204" pitchFamily="34" charset="0"/>
              <a:buChar char="−"/>
            </a:pPr>
            <a:r>
              <a:rPr lang="en-US" altLang="en-US"/>
              <a:t>Shortages of graduates with skills</a:t>
            </a:r>
          </a:p>
          <a:p>
            <a:pPr lvl="1" eaLnBrk="1" hangingPunct="1">
              <a:spcBef>
                <a:spcPts val="600"/>
              </a:spcBef>
              <a:buFont typeface="Arial" panose="020B0604020202020204" pitchFamily="34" charset="0"/>
              <a:buChar char="−"/>
            </a:pPr>
            <a:r>
              <a:rPr lang="en-US" altLang="en-US"/>
              <a:t>How do young kids get interested (excited)?</a:t>
            </a:r>
          </a:p>
          <a:p>
            <a:pPr lvl="1" eaLnBrk="1" hangingPunct="1">
              <a:spcBef>
                <a:spcPts val="600"/>
              </a:spcBef>
              <a:buFont typeface="Arial" panose="020B0604020202020204" pitchFamily="34" charset="0"/>
              <a:buChar char="−"/>
            </a:pPr>
            <a:r>
              <a:rPr lang="en-US" altLang="en-US"/>
              <a:t>What really works?</a:t>
            </a:r>
          </a:p>
          <a:p>
            <a:pPr lvl="1" eaLnBrk="1" hangingPunct="1">
              <a:spcBef>
                <a:spcPts val="600"/>
              </a:spcBef>
              <a:buFont typeface="Arial" panose="020B0604020202020204" pitchFamily="34" charset="0"/>
              <a:buChar char="−"/>
            </a:pPr>
            <a:r>
              <a:rPr lang="en-US" altLang="en-US"/>
              <a:t>Content and pedagogy</a:t>
            </a:r>
          </a:p>
          <a:p>
            <a:pPr lvl="2" eaLnBrk="1" hangingPunct="1">
              <a:spcBef>
                <a:spcPts val="600"/>
              </a:spcBef>
              <a:buFont typeface="Wingdings" panose="05000000000000000000" pitchFamily="2" charset="2"/>
              <a:buChar char="ü"/>
            </a:pPr>
            <a:r>
              <a:rPr lang="en-US" altLang="en-US" sz="1600"/>
              <a:t>Content changes</a:t>
            </a:r>
          </a:p>
          <a:p>
            <a:pPr lvl="2" eaLnBrk="1" hangingPunct="1">
              <a:spcBef>
                <a:spcPts val="600"/>
              </a:spcBef>
              <a:buFont typeface="Wingdings" panose="05000000000000000000" pitchFamily="2" charset="2"/>
              <a:buChar char="ü"/>
            </a:pPr>
            <a:r>
              <a:rPr lang="en-US" altLang="en-US" sz="1600"/>
              <a:t>Pedagogy, infrastructure key</a:t>
            </a:r>
          </a:p>
          <a:p>
            <a:pPr lvl="2" eaLnBrk="1" hangingPunct="1">
              <a:spcBef>
                <a:spcPts val="600"/>
              </a:spcBef>
              <a:buFont typeface="Wingdings" panose="05000000000000000000" pitchFamily="2" charset="2"/>
              <a:buChar char="ü"/>
            </a:pPr>
            <a:r>
              <a:rPr lang="en-US" altLang="en-US" sz="1600"/>
              <a:t>INTERNAL/EXTERNAL LEVERAGING KEY!</a:t>
            </a:r>
          </a:p>
          <a:p>
            <a:pPr lvl="2" eaLnBrk="1" hangingPunct="1">
              <a:spcBef>
                <a:spcPts val="600"/>
              </a:spcBef>
              <a:buFont typeface="Wingdings" panose="05000000000000000000" pitchFamily="2" charset="2"/>
              <a:buChar char="ü"/>
            </a:pPr>
            <a:r>
              <a:rPr lang="en-US" altLang="en-US" sz="1600"/>
              <a:t>Try to use a successful infrastructure model</a:t>
            </a:r>
          </a:p>
        </p:txBody>
      </p:sp>
      <p:sp>
        <p:nvSpPr>
          <p:cNvPr id="15364" name="TextBox 7">
            <a:extLst>
              <a:ext uri="{FF2B5EF4-FFF2-40B4-BE49-F238E27FC236}">
                <a16:creationId xmlns:a16="http://schemas.microsoft.com/office/drawing/2014/main" id="{3C000E2D-35DB-451A-9459-82B7EDA58040}"/>
              </a:ext>
            </a:extLst>
          </p:cNvPr>
          <p:cNvSpPr txBox="1">
            <a:spLocks noChangeArrowheads="1"/>
          </p:cNvSpPr>
          <p:nvPr/>
        </p:nvSpPr>
        <p:spPr bwMode="auto">
          <a:xfrm>
            <a:off x="1784350" y="4065588"/>
            <a:ext cx="547211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eaLnBrk="0" hangingPunct="0">
              <a:defRPr>
                <a:solidFill>
                  <a:schemeClr val="tx1"/>
                </a:solidFill>
                <a:latin typeface="Arial" panose="020B0604020202020204" pitchFamily="34" charset="0"/>
                <a:ea typeface="MS PGothic" panose="020B0600070205080204" pitchFamily="34" charset="-128"/>
              </a:defRPr>
            </a:lvl1pPr>
            <a:lvl2pPr marL="804863" indent="-347663"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ts val="600"/>
              </a:spcBef>
              <a:buFont typeface="Arial" panose="020B0604020202020204" pitchFamily="34" charset="0"/>
              <a:buChar char="•"/>
            </a:pPr>
            <a:r>
              <a:rPr lang="en-US" altLang="en-US" sz="2200"/>
              <a:t>Examples:</a:t>
            </a:r>
          </a:p>
          <a:p>
            <a:pPr lvl="1" eaLnBrk="1" hangingPunct="1">
              <a:spcBef>
                <a:spcPts val="600"/>
              </a:spcBef>
              <a:buFont typeface="Arial" panose="020B0604020202020204" pitchFamily="34" charset="0"/>
              <a:buChar char="−"/>
            </a:pPr>
            <a:r>
              <a:rPr lang="en-US" altLang="en-US"/>
              <a:t>Automotive</a:t>
            </a:r>
          </a:p>
          <a:p>
            <a:pPr lvl="1" eaLnBrk="1" hangingPunct="1">
              <a:spcBef>
                <a:spcPts val="600"/>
              </a:spcBef>
              <a:buFont typeface="Arial" panose="020B0604020202020204" pitchFamily="34" charset="0"/>
              <a:buChar char="−"/>
            </a:pPr>
            <a:r>
              <a:rPr lang="en-US" altLang="en-US"/>
              <a:t>AG, Food &amp; Nutrition</a:t>
            </a:r>
          </a:p>
          <a:p>
            <a:pPr lvl="1" eaLnBrk="1" hangingPunct="1">
              <a:spcBef>
                <a:spcPts val="600"/>
              </a:spcBef>
              <a:buFont typeface="Arial" panose="020B0604020202020204" pitchFamily="34" charset="0"/>
              <a:buChar char="−"/>
            </a:pPr>
            <a:r>
              <a:rPr lang="en-US" altLang="en-US"/>
              <a:t>Aerospace</a:t>
            </a:r>
          </a:p>
          <a:p>
            <a:pPr lvl="1" eaLnBrk="1" hangingPunct="1">
              <a:spcBef>
                <a:spcPts val="600"/>
              </a:spcBef>
              <a:buFont typeface="Arial" panose="020B0604020202020204" pitchFamily="34" charset="0"/>
              <a:buChar char="−"/>
            </a:pPr>
            <a:r>
              <a:rPr lang="en-US" altLang="en-US"/>
              <a:t>Chemical &amp; Material Sciences</a:t>
            </a:r>
          </a:p>
          <a:p>
            <a:pPr lvl="1" eaLnBrk="1" hangingPunct="1">
              <a:spcBef>
                <a:spcPts val="600"/>
              </a:spcBef>
              <a:buFont typeface="Arial" panose="020B0604020202020204" pitchFamily="34" charset="0"/>
              <a:buChar char="−"/>
            </a:pPr>
            <a:r>
              <a:rPr lang="en-US" altLang="en-US"/>
              <a:t>IT &amp; Computer Science</a:t>
            </a:r>
          </a:p>
          <a:p>
            <a:pPr lvl="1" eaLnBrk="1" hangingPunct="1">
              <a:spcBef>
                <a:spcPts val="600"/>
              </a:spcBef>
              <a:buFont typeface="Arial" panose="020B0604020202020204" pitchFamily="34" charset="0"/>
              <a:buChar char="−"/>
            </a:pPr>
            <a:r>
              <a:rPr lang="en-US" altLang="en-US"/>
              <a:t>Petroleum and Energy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a:extLst>
              <a:ext uri="{FF2B5EF4-FFF2-40B4-BE49-F238E27FC236}">
                <a16:creationId xmlns:a16="http://schemas.microsoft.com/office/drawing/2014/main" id="{0E11A862-F60E-4400-9540-1CAB8084A82E}"/>
              </a:ext>
            </a:extLst>
          </p:cNvPr>
          <p:cNvSpPr txBox="1">
            <a:spLocks noChangeArrowheads="1"/>
          </p:cNvSpPr>
          <p:nvPr/>
        </p:nvSpPr>
        <p:spPr bwMode="auto">
          <a:xfrm>
            <a:off x="947738" y="211138"/>
            <a:ext cx="3598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a:t>Driving SCIENCE</a:t>
            </a:r>
          </a:p>
        </p:txBody>
      </p:sp>
      <p:sp>
        <p:nvSpPr>
          <p:cNvPr id="16387" name="TextBox 5">
            <a:extLst>
              <a:ext uri="{FF2B5EF4-FFF2-40B4-BE49-F238E27FC236}">
                <a16:creationId xmlns:a16="http://schemas.microsoft.com/office/drawing/2014/main" id="{94A015CC-882E-49E3-8690-A8C687B469C9}"/>
              </a:ext>
            </a:extLst>
          </p:cNvPr>
          <p:cNvSpPr txBox="1">
            <a:spLocks noChangeArrowheads="1"/>
          </p:cNvSpPr>
          <p:nvPr/>
        </p:nvSpPr>
        <p:spPr bwMode="auto">
          <a:xfrm>
            <a:off x="1158875" y="712788"/>
            <a:ext cx="7874000"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0938" indent="-1150938"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en-US" altLang="en-US" sz="1400" b="1"/>
              <a:t>Description</a:t>
            </a:r>
            <a:r>
              <a:rPr lang="en-US" altLang="en-US"/>
              <a:t>	</a:t>
            </a:r>
            <a:r>
              <a:rPr lang="en-US" altLang="en-US" sz="1400"/>
              <a:t>In collaboration with DuPont Motorsports, Daytona International Speedway (DIS) and Clemson International Center for Automotive Research, OOE sponsors STEM teachers and	 administrators for a professional development program to immerse them in the world of professional motorsports and careers in STEM.  During race week, the course integrates skills and abilities relating to motorsports such as physics of force, speed, energy, materials, safety, engineering and inquiry-based problem solving.  The STEM teachers then spend a thrilling day at the races putting theory into practice.  In two years, Driving SCIENCE has expanded to 9 counties in Florida, in SC at Darlington Speedway, in VA at Martinsville, and in DE at Dover Speedway.  In 2012, Driving SCIENCE was announced by DuPont Legal as one of their sponsored programs with the Conference of Mayors.</a:t>
            </a:r>
          </a:p>
          <a:p>
            <a:pPr eaLnBrk="1" hangingPunct="1">
              <a:spcBef>
                <a:spcPts val="600"/>
              </a:spcBef>
            </a:pPr>
            <a:endParaRPr lang="en-US" altLang="en-US" sz="1100"/>
          </a:p>
          <a:p>
            <a:pPr eaLnBrk="1" hangingPunct="1">
              <a:spcBef>
                <a:spcPts val="600"/>
              </a:spcBef>
            </a:pPr>
            <a:r>
              <a:rPr lang="en-US" altLang="en-US" sz="1400" b="1"/>
              <a:t>Objective</a:t>
            </a:r>
            <a:r>
              <a:rPr lang="en-US" altLang="en-US" sz="1400"/>
              <a:t> 	Enriches content knowledge in STEM disciplines; promotes interest in careers in STEM</a:t>
            </a:r>
          </a:p>
          <a:p>
            <a:pPr eaLnBrk="1" hangingPunct="1">
              <a:spcBef>
                <a:spcPts val="600"/>
              </a:spcBef>
            </a:pPr>
            <a:endParaRPr lang="en-US" altLang="en-US" sz="1100"/>
          </a:p>
          <a:p>
            <a:pPr eaLnBrk="1" hangingPunct="1">
              <a:spcBef>
                <a:spcPts val="600"/>
              </a:spcBef>
            </a:pPr>
            <a:r>
              <a:rPr lang="en-US" altLang="en-US" sz="1400" b="1"/>
              <a:t>Benefits</a:t>
            </a:r>
            <a:r>
              <a:rPr lang="en-US" altLang="en-US" sz="1400"/>
              <a:t> 	Bolsters teacher knowledge/interest/excitement and passion about STEM careers, promotes student interest and achievement, promotes DuPont awareness, promotes the Protection Megatrend.</a:t>
            </a:r>
          </a:p>
          <a:p>
            <a:pPr eaLnBrk="1" hangingPunct="1">
              <a:spcBef>
                <a:spcPts val="600"/>
              </a:spcBef>
            </a:pPr>
            <a:endParaRPr lang="en-US" altLang="en-US" sz="1100"/>
          </a:p>
          <a:p>
            <a:pPr eaLnBrk="1" hangingPunct="1">
              <a:spcBef>
                <a:spcPts val="600"/>
              </a:spcBef>
            </a:pPr>
            <a:r>
              <a:rPr lang="en-US" altLang="en-US" sz="1400" b="1"/>
              <a:t>Impact</a:t>
            </a:r>
            <a:r>
              <a:rPr lang="en-US" altLang="en-US" sz="1400"/>
              <a:t> 	150 teachers have been trained through this program.  DuPont products are profiled during the program.  And the megatrends are discussed in the context of racing science.</a:t>
            </a:r>
          </a:p>
          <a:p>
            <a:pPr eaLnBrk="1" hangingPunct="1">
              <a:spcBef>
                <a:spcPts val="600"/>
              </a:spcBef>
            </a:pPr>
            <a:endParaRPr lang="en-US" altLang="en-US" sz="1100"/>
          </a:p>
          <a:p>
            <a:pPr eaLnBrk="1" hangingPunct="1">
              <a:spcBef>
                <a:spcPts val="600"/>
              </a:spcBef>
            </a:pPr>
            <a:r>
              <a:rPr lang="en-US" altLang="en-US" sz="1400" b="1"/>
              <a:t>Leverage</a:t>
            </a:r>
            <a:r>
              <a:rPr lang="en-US" altLang="en-US" sz="1400"/>
              <a:t> 	Partnership with Clemson ICAR (graduate students, Daytona Speedway (11 Speedways).</a:t>
            </a:r>
            <a:endParaRPr lang="en-US" altLang="en-US" sz="200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415</TotalTime>
  <Words>2408</Words>
  <Application>Microsoft Office PowerPoint</Application>
  <PresentationFormat>On-screen Show (4:3)</PresentationFormat>
  <Paragraphs>290</Paragraphs>
  <Slides>22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MS PGothic</vt:lpstr>
      <vt:lpstr>Gill Sans MT</vt:lpstr>
      <vt:lpstr>Wingdings 2</vt:lpstr>
      <vt:lpstr>Verdana</vt:lpstr>
      <vt:lpstr>Calibri</vt:lpstr>
      <vt:lpstr>Agency FB</vt:lpstr>
      <vt:lpstr>Wingdings</vt:lpstr>
      <vt:lpstr>Solstice</vt:lpstr>
      <vt:lpstr>STEM EDUCATION REFORM  WHAT IS 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DuPont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DuPont Product/Presentation Title</dc:title>
  <dc:creator>FYFFE, BARBARA W</dc:creator>
  <cp:lastModifiedBy>Tayaba Paras</cp:lastModifiedBy>
  <cp:revision>56</cp:revision>
  <cp:lastPrinted>2012-12-03T20:54:52Z</cp:lastPrinted>
  <dcterms:created xsi:type="dcterms:W3CDTF">2012-05-07T16:01:33Z</dcterms:created>
  <dcterms:modified xsi:type="dcterms:W3CDTF">2021-04-22T15:21:05Z</dcterms:modified>
</cp:coreProperties>
</file>